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8" r:id="rId12"/>
    <p:sldId id="289" r:id="rId13"/>
    <p:sldId id="265" r:id="rId14"/>
    <p:sldId id="266" r:id="rId15"/>
    <p:sldId id="284" r:id="rId16"/>
    <p:sldId id="285" r:id="rId17"/>
    <p:sldId id="270" r:id="rId18"/>
    <p:sldId id="275" r:id="rId19"/>
    <p:sldId id="290" r:id="rId20"/>
    <p:sldId id="276" r:id="rId21"/>
    <p:sldId id="279" r:id="rId22"/>
    <p:sldId id="282" r:id="rId23"/>
    <p:sldId id="287" r:id="rId24"/>
    <p:sldId id="283" r:id="rId25"/>
    <p:sldId id="291" r:id="rId26"/>
    <p:sldId id="286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tezo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1AD"/>
    <a:srgbClr val="C52196"/>
    <a:srgbClr val="99FF66"/>
    <a:srgbClr val="FFCCFF"/>
    <a:srgbClr val="CCFF99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7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09AD-AB74-4CD1-A745-849082773B7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A13F-29CC-4BA4-90B9-79024B5687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8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A13F-29CC-4BA4-90B9-79024B5687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2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A13F-29CC-4BA4-90B9-79024B5687D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2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1A13F-29CC-4BA4-90B9-79024B5687D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9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0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4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0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7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3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6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7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8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5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148478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4000" b="1" i="1" dirty="0">
              <a:solidFill>
                <a:srgbClr val="7030A0"/>
              </a:solidFill>
              <a:latin typeface="Times New Roman" pitchFamily="18" charset="0"/>
              <a:ea typeface="SimSun-ExtB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4294967295"/>
          </p:nvPr>
        </p:nvSpPr>
        <p:spPr>
          <a:xfrm>
            <a:off x="251520" y="5550384"/>
            <a:ext cx="8892480" cy="13076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Sitka Subheading" panose="02000505000000020004" pitchFamily="2" charset="0"/>
                <a:cs typeface="Times New Roman" pitchFamily="18" charset="0"/>
              </a:rPr>
              <a:t>Анализ медицинского сопровождения</a:t>
            </a:r>
          </a:p>
          <a:p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346"/>
            <a:ext cx="7128792" cy="4855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251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 ДОО «АЛМАЗИК» </a:t>
            </a:r>
            <a:r>
              <a:rPr lang="ru-RU" dirty="0" smtClean="0"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ДЕТСКИЙ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 «КРЕПЫШ»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16682"/>
              </p:ext>
            </p:extLst>
          </p:nvPr>
        </p:nvGraphicFramePr>
        <p:xfrm>
          <a:off x="-36512" y="332658"/>
          <a:ext cx="9180512" cy="6035995"/>
        </p:xfrm>
        <a:graphic>
          <a:graphicData uri="http://schemas.openxmlformats.org/drawingml/2006/table">
            <a:tbl>
              <a:tblPr/>
              <a:tblGrid>
                <a:gridCol w="3208598"/>
                <a:gridCol w="995319"/>
                <a:gridCol w="995319"/>
                <a:gridCol w="995319"/>
                <a:gridCol w="995319"/>
                <a:gridCol w="995319"/>
                <a:gridCol w="995319"/>
              </a:tblGrid>
              <a:tr h="3686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Сравнительный анализ прививочной работы в д/с №52 за 2020-2021г.г.  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55"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Подлежало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Привито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%  от плана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Подлежало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Привито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%  от плана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АКДС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АДС-М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полиомиелит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Корь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Паротит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Краснуха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БЦЖ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Р. Манту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51,9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Грипп</a:t>
                      </a: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Другие: </a:t>
                      </a:r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 гепатит А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 превенар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8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Показатели  за 2021 год  показывают, что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 ПРОБА  Р. Манту и вакцина гриппа не выполнена на 100%. Это связано  с несколькими причинами - закрытия детского сада на ремонт в летний период , отсутствие вакцины в поликлинике, закрытие групп на карантин по ветрянной  оспе и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Covid-19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,  20 % воспитанников находились в отпусках.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400" b="1" i="0" u="none" strike="noStrike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400" b="1" i="0" u="none" strike="noStrike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8476" marR="8476" marT="84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34384"/>
              </p:ext>
            </p:extLst>
          </p:nvPr>
        </p:nvGraphicFramePr>
        <p:xfrm>
          <a:off x="-2" y="116633"/>
          <a:ext cx="9684570" cy="6637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730"/>
                <a:gridCol w="720080"/>
                <a:gridCol w="603864"/>
                <a:gridCol w="779612"/>
                <a:gridCol w="779612"/>
                <a:gridCol w="779612"/>
                <a:gridCol w="779612"/>
                <a:gridCol w="779612"/>
                <a:gridCol w="779612"/>
                <a:gridCol w="779612"/>
                <a:gridCol w="779612"/>
              </a:tblGrid>
              <a:tr h="344374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C5219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всего детей в </a:t>
                      </a:r>
                      <a:r>
                        <a:rPr lang="ru-RU" sz="1800" b="1" u="none" strike="noStrike" dirty="0" smtClean="0">
                          <a:solidFill>
                            <a:srgbClr val="C5219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C5219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u="none" strike="noStrike" dirty="0" smtClean="0">
                          <a:solidFill>
                            <a:srgbClr val="C5219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1" i="0" u="none" strike="noStrike" dirty="0">
                        <a:solidFill>
                          <a:srgbClr val="C5219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6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Окулист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ЛОР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16365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3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3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71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патологии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4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впервые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70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санировано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23705">
                <a:tc gridSpan="11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Ежегодно в детском саду проводится углубленный медосмотр детей врачами узкопрофильных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специальностей детской поликлиники г. Мирного. Целью таких мероприятий является – раннее выявление отклонений в состоянии здоровья детей. Наибольшее количество патологии  выявлено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стоматологической патологии, чаще кариес. 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Окулистом, чаще это  нарушение рефракции.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Урологическая патология представлена в основном фимозами. Неврологической  патологии,  это минимальные мозговые дисфункции, синдром гиперактивности и дефицита внимания, церебростенический  и миотонические синдромы.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67" marR="6967" marT="6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C521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детей в течение 2021 года</a:t>
            </a:r>
          </a:p>
          <a:p>
            <a:endParaRPr lang="ru-RU" sz="2000" dirty="0" smtClean="0">
              <a:solidFill>
                <a:srgbClr val="C521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ЦНС (центральной нервной системы) – это наиболее часто встречающаяся патология у детей, далее болезни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ЛОР-органов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эндокринная патология (ожирение, дефицит массы тела), КМС (костно-мышечная система), болезни кожи и нарушение зрения, врожденные пороки развития, МВС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(мочевыводящей системы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фоне врожденной аномалии, ЖКТ (желудочно-кишечного тракта), ВПС (врожденный порок сердца), болезни легких (пневмонии), БА (бронхиальная астма), ЧБД (часто болеющие дети). Всего наблюдалось в течение 2020 года на диспансерном учете – 13 детей, что составило 4,5 % от среднегодового состава посещающих детей.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Количественная и качественная характеристика детей состоящих на диспансерном учете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02351"/>
              </p:ext>
            </p:extLst>
          </p:nvPr>
        </p:nvGraphicFramePr>
        <p:xfrm>
          <a:off x="-2" y="4112040"/>
          <a:ext cx="9144001" cy="274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385"/>
                <a:gridCol w="703385"/>
                <a:gridCol w="703385"/>
                <a:gridCol w="703385"/>
                <a:gridCol w="555305"/>
                <a:gridCol w="592324"/>
                <a:gridCol w="666364"/>
                <a:gridCol w="666364"/>
                <a:gridCol w="869409"/>
                <a:gridCol w="537361"/>
                <a:gridCol w="677469"/>
                <a:gridCol w="240799"/>
                <a:gridCol w="642132"/>
                <a:gridCol w="882934"/>
              </a:tblGrid>
              <a:tr h="15250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патологии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МВС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ЖКТ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аномалии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ССС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 зрения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легких, БА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Эндокринологическая патология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ЛОР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 КМС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 ЦНС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</a:tr>
              <a:tr h="122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4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43673"/>
              </p:ext>
            </p:extLst>
          </p:nvPr>
        </p:nvGraphicFramePr>
        <p:xfrm>
          <a:off x="179512" y="-163116"/>
          <a:ext cx="8784973" cy="6836667"/>
        </p:xfrm>
        <a:graphic>
          <a:graphicData uri="http://schemas.openxmlformats.org/drawingml/2006/table">
            <a:tbl>
              <a:tblPr/>
              <a:tblGrid>
                <a:gridCol w="1829909"/>
                <a:gridCol w="536495"/>
                <a:gridCol w="433440"/>
                <a:gridCol w="433440"/>
                <a:gridCol w="433440"/>
                <a:gridCol w="433440"/>
                <a:gridCol w="433440"/>
                <a:gridCol w="433440"/>
                <a:gridCol w="381916"/>
                <a:gridCol w="409632"/>
                <a:gridCol w="496523"/>
                <a:gridCol w="366796"/>
                <a:gridCol w="433440"/>
                <a:gridCol w="433440"/>
                <a:gridCol w="433440"/>
                <a:gridCol w="433440"/>
                <a:gridCol w="429302"/>
              </a:tblGrid>
              <a:tr h="313702">
                <a:tc gridSpan="1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Сравнительная таблица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отчетов </a:t>
                      </a:r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по заболеваемости д/с №52 за  </a:t>
                      </a:r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2020-2021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388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38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Наименование  болезни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Всего  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1-3 лет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3-5 лет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6-7 лет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Всего  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1-3 лет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от 3-5 лет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6-7 лет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случаи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дни</a:t>
                      </a:r>
                    </a:p>
                  </a:txBody>
                  <a:tcPr marL="4142" marR="4142" marT="41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9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Общая заболеваемость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99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ОРВИ, грипп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Пневмония, ковид</a:t>
                      </a:r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44\32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4\1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33\20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1\1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11\12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Бронхит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Бронхиальная астма</a:t>
                      </a:r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Ангина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Ветряная оспа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Краснуха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Эпид</a:t>
                      </a:r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. паротит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Скарлатина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Паразитарные заболевания</a:t>
                      </a:r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ОКИ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травмы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Прочие всего: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Болезни ЖКТ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Болезни МПС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Болезни глаза и придатков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Болезни уха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Болезни кожи</a:t>
                      </a: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" marR="4142" marT="41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8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4" y="404664"/>
            <a:ext cx="8496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511AD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b="1" dirty="0" smtClean="0">
                <a:solidFill>
                  <a:srgbClr val="E511AD"/>
                </a:solidFill>
                <a:latin typeface="Times New Roman" pitchFamily="18" charset="0"/>
                <a:cs typeface="Times New Roman" pitchFamily="18" charset="0"/>
              </a:rPr>
              <a:t>заболеваемости, посещаемости </a:t>
            </a:r>
            <a:r>
              <a:rPr lang="ru-RU" sz="1600" b="1" dirty="0">
                <a:solidFill>
                  <a:srgbClr val="E511AD"/>
                </a:solidFill>
                <a:latin typeface="Times New Roman" pitchFamily="18" charset="0"/>
                <a:cs typeface="Times New Roman" pitchFamily="18" charset="0"/>
              </a:rPr>
              <a:t>детей за </a:t>
            </a:r>
            <a:r>
              <a:rPr lang="ru-RU" sz="1600" b="1" dirty="0" smtClean="0">
                <a:solidFill>
                  <a:srgbClr val="E511AD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rgbClr val="E511AD"/>
                </a:solidFill>
                <a:latin typeface="Times New Roman" pitchFamily="18" charset="0"/>
                <a:cs typeface="Times New Roman" pitchFamily="18" charset="0"/>
              </a:rPr>
              <a:t>год в сравнении с </a:t>
            </a:r>
            <a:r>
              <a:rPr lang="ru-RU" sz="1600" b="1" dirty="0" smtClean="0">
                <a:solidFill>
                  <a:srgbClr val="E511AD"/>
                </a:solidFill>
                <a:latin typeface="Times New Roman" pitchFamily="18" charset="0"/>
                <a:cs typeface="Times New Roman" pitchFamily="18" charset="0"/>
              </a:rPr>
              <a:t>2020 годом</a:t>
            </a:r>
            <a:endParaRPr lang="ru-RU" sz="1600" b="1" dirty="0">
              <a:solidFill>
                <a:srgbClr val="E511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06419"/>
              </p:ext>
            </p:extLst>
          </p:nvPr>
        </p:nvGraphicFramePr>
        <p:xfrm>
          <a:off x="323524" y="1120790"/>
          <a:ext cx="8496946" cy="331631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424370"/>
                <a:gridCol w="759072"/>
                <a:gridCol w="759072"/>
                <a:gridCol w="759072"/>
                <a:gridCol w="763813"/>
                <a:gridCol w="754331"/>
                <a:gridCol w="693041"/>
                <a:gridCol w="825103"/>
                <a:gridCol w="759072"/>
              </a:tblGrid>
              <a:tr h="40124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показателей 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1-3 лет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3-5 лет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 лет</a:t>
                      </a:r>
                      <a:endParaRPr lang="ru-RU" sz="1200" b="0" i="0" u="none" strike="noStrike" dirty="0" smtClean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4">
                <a:tc v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i="1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1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Среднесписочный состав детей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3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пропусков дней на 1 ребенка по болезни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143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продолжительность заболевания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4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случаев на 1 ребенка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4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здоровья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4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пропущено д/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болезни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4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пропущено д/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4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д/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детодни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0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4" y="4653136"/>
            <a:ext cx="849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Сравнительный анализ показателей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годами посещаемости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пропусков по болезни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2021 году посещаемость низкая, в связи  с новой коронавирусной инфекцией  показатель посещаемости детей низкая.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посещаемости детьми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выполнен на 95,2%.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09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Кислородные коктейли – профилактика   кислородного голодания организма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5"/>
          <a:stretch/>
        </p:blipFill>
        <p:spPr>
          <a:xfrm>
            <a:off x="323528" y="2924944"/>
            <a:ext cx="2923829" cy="28685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1" y="2625189"/>
            <a:ext cx="4740749" cy="3168352"/>
          </a:xfrm>
        </p:spPr>
      </p:pic>
    </p:spTree>
    <p:extLst>
      <p:ext uri="{BB962C8B-B14F-4D97-AF65-F5344CB8AC3E}">
        <p14:creationId xmlns:p14="http://schemas.microsoft.com/office/powerpoint/2010/main" val="32878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98022"/>
            <a:ext cx="4499992" cy="3374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47667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Одним из основных закаливающих мероприятий в детском саду являются ежедневные прогулки на свежем воздухе. Во время прогулок   дети самостоятельно организуют  игровую деятельность, под наблюдением воспитателей.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92376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Большое внимание уделяется двигательной активности детей. Во время прогулок педагоги должны проводить мероприятия по организованной двигательной деятельности: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занятия физкультурой, соревнования, развлечения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7444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5220072" cy="726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Детский сад № 52 «Крепыш</a:t>
            </a:r>
            <a:r>
              <a:rPr lang="ru-RU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Автономной </a:t>
            </a:r>
            <a:r>
              <a:rPr lang="ru-RU" sz="3200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некоммерческой дошкольной образовательной организации 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«Алмазик» </a:t>
            </a:r>
            <a:endParaRPr lang="ru-RU" sz="3200" dirty="0" smtClean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бщеразвивающего </a:t>
            </a:r>
            <a:r>
              <a:rPr lang="ru-RU" sz="3200" dirty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вида с приоритетным осуществлением деятельности по интеллектуальному и физическому развитию детей.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51" y="2708920"/>
            <a:ext cx="37079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Фоны\bee2a8b393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23561"/>
              </p:ext>
            </p:extLst>
          </p:nvPr>
        </p:nvGraphicFramePr>
        <p:xfrm>
          <a:off x="827584" y="1268760"/>
          <a:ext cx="7776865" cy="374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7801"/>
                <a:gridCol w="679532"/>
                <a:gridCol w="679532"/>
              </a:tblGrid>
              <a:tr h="3840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физиотерапевтических процедур по назначению врача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гиповитаминозов (поливитамины); всего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3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Фитотерапия: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травяные чаи, сборы для профилактики заболеваний МВС, ЖКТ, ЧБД, отвар ромашки для полоскания горла; всего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дефицита йода (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йодбаланс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); всего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3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ДЭНАС-терапии детям с логопедической патологией; всего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обертываний ОЛМ-одеялом; всего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Кислородные коктейли; всего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6926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работы физиомедсестры за 2020-2021 </a:t>
            </a:r>
            <a:r>
              <a:rPr lang="ru-RU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1571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Физиопроцедуры за текущие года  не проводились, в связи с отсутствием физиомедсестры;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Профилактику гиповитаминоза произведется в начале 2021г.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Кислородный коктейль был выдан на старшие и подготовительные группы.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новой коронавирусной инфекцией сад был закрыт июль-август 2020г.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87518"/>
              </p:ext>
            </p:extLst>
          </p:nvPr>
        </p:nvGraphicFramePr>
        <p:xfrm>
          <a:off x="478469" y="3861048"/>
          <a:ext cx="4680520" cy="2497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</a:tblGrid>
              <a:tr h="6610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Отчёт по санитарно-просветительской работе д/с №52   за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Инструктажи, родительские собрания. Беседы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Папки раскладки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Санбюллетени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Лекции  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информированных</a:t>
                      </a:r>
                      <a:endParaRPr lang="ru-RU" sz="14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3323" b="9170"/>
          <a:stretch/>
        </p:blipFill>
        <p:spPr>
          <a:xfrm>
            <a:off x="323528" y="332658"/>
            <a:ext cx="4835461" cy="3335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404664"/>
            <a:ext cx="3851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Важное значение в оздоровительной работе имеет просветительская деятельность. Работа с родителями, педагогами, детьми проводится по трем основным направлениям: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Разъяснение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группах имеются папки-раскладки с различной информацией о профилактике нарушений здоровья. На онлайн-родительских собраниях максимально разъясняется суть проводимых оздоровительных мероприятий. Также родителей информируют о нормативно-правовой базе регулирующей работу медперсонала в детском саду. Проводятся обучающие мероприятия с родителями и педагогами по профилактике нарушений адаптации впервые поступивших в детский сад.  Постоянно инструктируем персонал по профилактике респираторных, кишечных и других заболеваний, в период новой коронавирусной инфекции СО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VID-19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усиленная профилактика, и соблюдение всех норм. Введен масочный режим в саду для персонала, родителей.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4"/>
            <a:ext cx="9144000" cy="68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071" y="392929"/>
            <a:ext cx="8327858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8786874" cy="653512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22505"/>
              </p:ext>
            </p:extLst>
          </p:nvPr>
        </p:nvGraphicFramePr>
        <p:xfrm>
          <a:off x="1691680" y="260648"/>
          <a:ext cx="5588004" cy="419100"/>
        </p:xfrm>
        <a:graphic>
          <a:graphicData uri="http://schemas.openxmlformats.org/drawingml/2006/table">
            <a:tbl>
              <a:tblPr/>
              <a:tblGrid>
                <a:gridCol w="5588004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Mongolian Baiti"/>
                        </a:rPr>
                        <a:t>Отчет по калорийности за </a:t>
                      </a: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Mongolian Baiti"/>
                        </a:rPr>
                        <a:t>2021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Mongolian Baiti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Mongolian Baiti"/>
                        </a:rPr>
                        <a:t>год 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Mongolian Baiti"/>
                        </a:rPr>
                        <a:t>д/с №52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78089"/>
              </p:ext>
            </p:extLst>
          </p:nvPr>
        </p:nvGraphicFramePr>
        <p:xfrm>
          <a:off x="928662" y="785794"/>
          <a:ext cx="7128792" cy="3834720"/>
        </p:xfrm>
        <a:graphic>
          <a:graphicData uri="http://schemas.openxmlformats.org/drawingml/2006/table">
            <a:tbl>
              <a:tblPr/>
              <a:tblGrid>
                <a:gridCol w="1152128"/>
                <a:gridCol w="1022514"/>
                <a:gridCol w="1022514"/>
                <a:gridCol w="1022514"/>
                <a:gridCol w="1022514"/>
                <a:gridCol w="188660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Химический состав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54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/>
                        </a:rPr>
                        <a:t>Кварталы</a:t>
                      </a:r>
                      <a:endParaRPr lang="ru-RU" sz="12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Углеводы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Ккал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1996,2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73,8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80,1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272,3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2038,8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242,1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1756,3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65,4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71,2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270,5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1980,8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Средние показатели за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69,3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75,6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264,9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1997,7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 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 flipV="1">
            <a:off x="1018903" y="896983"/>
            <a:ext cx="24705" cy="11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78021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организация санитарно-гигиенического режима в детском саду, своевременная и эффективная работа по медицинскому обслуживанию детей, чёткая организация питания, физического воспитания, закаливания детей, санитарно-просветительная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Детей с ухудшением состояния здоровья в период адаптации нет.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Профилактическим осмотром охвачены высокий процент детей.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Ведется работа по снижению заболеваемости.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Проводится большая профилактическая работа.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Проводится санитарно-просветительская работа.</a:t>
            </a:r>
          </a:p>
          <a:p>
            <a:pPr marL="342900" indent="-342900" algn="just">
              <a:buAutoNum type="arabicPeriod" startAt="6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дезинфекционные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в связи со сложной эпидемиологической ситуацией в мире по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COVIL 19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 startAt="6"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медицинское сопровождение д/с №52 в течение 2021г проводилось в полном объёме, не учитывая периоды приостановления детского сада на ремонт и закрытия на карантин групп по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 startAt="6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Мы, как медицинская служба детского сада дружно стоим на страже здоровья воспитанников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53650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280920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деятельность осуществляется строго в соответствии с требованиями Закона РФ №99-ФЗ от 04.05.2011 года «О лицензировании отдельных видов деятельности», Постановления Правительства РФ от 16.04.2012 №291 «О лицензировании медицинской деятельности», Приказа Минздрава России от 11.03.2013 №121н «Об утверждении Требований к организации и выполнению работ (услуг) при оказании первичной медико-санитарной…» на основании полученной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лицензии Министерства здравоохранения РС (Я) №ЛО-14-01-0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2454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24.12.2018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данной лицензии медицинская служба АН ДОО «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имеет право на осуществление следующих видов медицинской деятельности: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Вакцинация (проведение профилактических прививок);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Доврачебная помощь – сестринское дело в педиатрии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первичной врачебной медико-санитарной помощи в амбулаторных условиях по организации здравоохранения и общественному здоровью;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Педиатрия;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595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Объект 233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4293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№ 52 расположен в 3-х этажном здании, по проекту рассчитан на 12 групп, 240 детей. Имеются бассейн, Временно по решению органов прокуратуры района бассейн закрыт в связи с отсутствием проектно-сметной документации на эксплуатацию.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Списочный состав на 01.01.2022 составляет 260 ребенка. Детский сад посещают дети с 1,5 до 7 лет. Из них детей до 3 лет–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3 года и старше – 216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Возрастно-групповая структура, детей посещающих д/с №52 на начало 2021 года: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" name="Таблица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15716"/>
              </p:ext>
            </p:extLst>
          </p:nvPr>
        </p:nvGraphicFramePr>
        <p:xfrm>
          <a:off x="0" y="4149080"/>
          <a:ext cx="9108502" cy="27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77"/>
                <a:gridCol w="1446645"/>
                <a:gridCol w="1446645"/>
                <a:gridCol w="1446645"/>
                <a:gridCol w="1446645"/>
                <a:gridCol w="1446645"/>
              </a:tblGrid>
              <a:tr h="15311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Возрастная градация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1,5-3 года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3-4 года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4-5 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5-6 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6-7 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77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групп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5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68259"/>
              </p:ext>
            </p:extLst>
          </p:nvPr>
        </p:nvGraphicFramePr>
        <p:xfrm>
          <a:off x="755578" y="500042"/>
          <a:ext cx="7920876" cy="5643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151"/>
                <a:gridCol w="1138145"/>
                <a:gridCol w="1138145"/>
                <a:gridCol w="1138145"/>
                <a:gridCol w="1138145"/>
                <a:gridCol w="1138145"/>
              </a:tblGrid>
              <a:tr h="525404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Штаты</a:t>
                      </a:r>
                      <a:endParaRPr lang="ru-RU" sz="18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 конец отчётного года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службы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Мирнинского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отделения  АН ДОО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медперсонал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Прочий персонал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педагогические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4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Штатные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4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Занятые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7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45963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единица врача педиатра выведена в аппарат управления  персоналом АН ДОО. По приказу врач педиатр обслуживает три детских сада.</a:t>
                      </a: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2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Сохраняется  небольшой дефицит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2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педагогических кадров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3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938469"/>
              </p:ext>
            </p:extLst>
          </p:nvPr>
        </p:nvGraphicFramePr>
        <p:xfrm>
          <a:off x="1439863" y="692150"/>
          <a:ext cx="7704856" cy="560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1159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 всего - 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 и старше - 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7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медкабинетов - 1 </a:t>
                      </a:r>
                      <a:endParaRPr lang="ru-RU" sz="18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7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Оснащение: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приказу №822</a:t>
                      </a:r>
                      <a:endParaRPr lang="ru-RU" sz="18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7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физиокабинетов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</a:t>
                      </a:r>
                      <a:endParaRPr lang="ru-RU" sz="1800" b="1" i="0" u="none" strike="noStrike" dirty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83219">
                <a:tc>
                  <a:txBody>
                    <a:bodyPr/>
                    <a:lstStyle/>
                    <a:p>
                      <a:pPr algn="l" fontAlgn="t"/>
                      <a:endParaRPr lang="en-US" sz="18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УВЧ, СВЧ, УЗ ингалятор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электрофорез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тубус кварц, 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магнитер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ингаляторы «Доктор 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Литтл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 fontAlgn="t"/>
                      <a:endParaRPr lang="ru-RU" sz="18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Д"Арсонваль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ДЭНАС-аппарат, ДЭНАС - одеяло;  кислородный </a:t>
                      </a:r>
                      <a:r>
                        <a:rPr lang="ru-RU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коктейлер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8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 smtClean="0">
                        <a:solidFill>
                          <a:srgbClr val="0002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2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05144"/>
              </p:ext>
            </p:extLst>
          </p:nvPr>
        </p:nvGraphicFramePr>
        <p:xfrm>
          <a:off x="428597" y="332657"/>
          <a:ext cx="8215370" cy="240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1645"/>
                <a:gridCol w="1070745"/>
                <a:gridCol w="1070745"/>
                <a:gridCol w="1070745"/>
                <a:gridCol w="1070745"/>
                <a:gridCol w="1070745"/>
              </a:tblGrid>
              <a:tr h="6269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Распределение детей по группам здоровья на конец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3-5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260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3365">
                <a:tc gridSpan="6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33131"/>
              </p:ext>
            </p:extLst>
          </p:nvPr>
        </p:nvGraphicFramePr>
        <p:xfrm>
          <a:off x="467545" y="3212977"/>
          <a:ext cx="8136920" cy="3218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70"/>
                <a:gridCol w="662475"/>
                <a:gridCol w="662475"/>
                <a:gridCol w="662475"/>
                <a:gridCol w="662475"/>
                <a:gridCol w="662475"/>
                <a:gridCol w="662475"/>
                <a:gridCol w="662475"/>
                <a:gridCol w="662475"/>
                <a:gridCol w="662475"/>
                <a:gridCol w="662475"/>
              </a:tblGrid>
              <a:tr h="48958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.Сравнительный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анализ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группам здоровья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-2021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91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9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9585"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9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3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6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9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548680"/>
            <a:ext cx="9073008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проводятся: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ванны,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горла водой комнатной температуры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витаминопрофилактика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Оксолиновая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мазь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 питьевого режима;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двигательный режим в течении дня;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Стопотерапия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массажные дорожки;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 (в осенне-весенний период)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Times New Roman" panose="02020603050405020304" pitchFamily="18" charset="0"/>
              <a:buChar char="*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вакцинопрофилактика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206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Противотуберкулёзная работа: обследовано р. Манту 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135, запланировано было260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295783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Привито детей в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дифтерии: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30– 71,4%;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коклюша: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16-71,4%,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столбняка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16-71,4%,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 100%,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полиомиелита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– 100%,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пидемического паротита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48– 73,8%,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48-73,8%,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256-90,4%;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157– 60,4%. 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Манту: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135- 51,9%,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3139</TotalTime>
  <Words>1936</Words>
  <Application>Microsoft Office PowerPoint</Application>
  <PresentationFormat>Экран (4:3)</PresentationFormat>
  <Paragraphs>814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Microsoft YaHei UI Light</vt:lpstr>
      <vt:lpstr>SimSun-ExtB</vt:lpstr>
      <vt:lpstr>Arial</vt:lpstr>
      <vt:lpstr>Calibri</vt:lpstr>
      <vt:lpstr>Century Gothic</vt:lpstr>
      <vt:lpstr>Georgia</vt:lpstr>
      <vt:lpstr>Mongolian Baiti</vt:lpstr>
      <vt:lpstr>Sitka Subheading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Кислородные коктейли – профилактика   кислородного голодания организма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Kortezon</dc:creator>
  <cp:lastModifiedBy>Маньшина Светлана Викторовна</cp:lastModifiedBy>
  <cp:revision>250</cp:revision>
  <dcterms:created xsi:type="dcterms:W3CDTF">2015-02-19T04:08:15Z</dcterms:created>
  <dcterms:modified xsi:type="dcterms:W3CDTF">2022-03-30T07:01:50Z</dcterms:modified>
</cp:coreProperties>
</file>