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1" r:id="rId22"/>
    <p:sldId id="277" r:id="rId23"/>
    <p:sldId id="284" r:id="rId24"/>
    <p:sldId id="286" r:id="rId25"/>
    <p:sldId id="290" r:id="rId2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9E"/>
    <a:srgbClr val="3333CC"/>
    <a:srgbClr val="0000CC"/>
    <a:srgbClr val="004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61" autoAdjust="0"/>
  </p:normalViewPr>
  <p:slideViewPr>
    <p:cSldViewPr>
      <p:cViewPr varScale="1">
        <p:scale>
          <a:sx n="100" d="100"/>
          <a:sy n="100" d="100"/>
        </p:scale>
        <p:origin x="19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E7924-3309-427B-988D-9E0294BACA3A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0E25F-E528-40C3-A13A-B16158D76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3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0E25F-E528-40C3-A13A-B16158D76E4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73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0E25F-E528-40C3-A13A-B16158D76E4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8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7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45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1441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480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0940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83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46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0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70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8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6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12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4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1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9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8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7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Для медиков\i (4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992888" cy="603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2734461"/>
            <a:ext cx="464422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Отчёт 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старшей медицинской сестры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Детского сада № 43 «Чебурашка»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за 2021 год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192" y="775748"/>
            <a:ext cx="1546823" cy="150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4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548680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учета профилактических прививок и реакции манту;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журнал учета детей, направленных в туберкулезный диспансер;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журнал наблюдения за детьми при формировании детского коллектива;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журнал регистрации соматических заболеваний;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табель посещаемости детей;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здоровья сотрудников;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журнал расхода медикаментов и спирта;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журнал наблюдения за детьми после соматических заболеваний;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журнал бракеража сырой продукции;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журнал бракеража готовой продукции;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накопительная ведомость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4. Сверка списков детей, зачисленных в детский сад и проверка наличия следующих медицинских документов: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Медицинская карта ребенка (форма № 026/у-2000).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Карта профилактических прививок (форма № 063/у);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5. Анализ здоровья вновь поступивших детей, составление листов здоровья ребенка на основании результатов осмотров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Подготовка к профилактическим осмотрам детей: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анкетирование родителей;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измерение артериального давления;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проведение антропометрии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7. Планирование и составление следующих документов: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комплексный план работы на год;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помесячный план работы;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годовой план проведения профилактических прививок;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таблица планирования прививок (при выполнении прививок обязательно наличие письменного согласия родителей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8. Направление отчетной документации установленной формы в детскую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поликлинику.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9. Выписка средств, необходимых для работы медицинского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кабинета: медикаментов; перевязочного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материала;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препаратов для оказания экстренной помощи.</a:t>
            </a:r>
          </a:p>
          <a:p>
            <a:endParaRPr lang="ru-RU" sz="1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088232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6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7198" y="686129"/>
            <a:ext cx="71336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Качественные показатели работы за последний год</a:t>
            </a:r>
            <a:endParaRPr lang="ru-RU" sz="2000" b="1" cap="none" spc="50" dirty="0">
              <a:ln w="11430"/>
              <a:solidFill>
                <a:srgbClr val="33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086658"/>
            <a:ext cx="76328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профилактика вспышек ОРЗ, установка фитонцид модулей в группах из  чеснока)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600" b="1" u="sng" dirty="0" err="1" smtClean="0">
                <a:latin typeface="Times New Roman" pitchFamily="18" charset="0"/>
                <a:cs typeface="Times New Roman" pitchFamily="18" charset="0"/>
              </a:rPr>
              <a:t>Лечебно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- оздоровительная работа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Работа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оздоровлению детей в детском саду проводится по принципу индивидуального подхода к детям с разным уровнем состояния здоровья. Для более эффективного оздоровления дети разделены по тяжести заболевания и возрасту.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для них составляются специальные режимы, графики занятий со специалистами: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музыкальным руководителем, инструктором по физической культуре.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все занятия по физкультуре проходят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групповой комнате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облегченной форме: майка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шорты, носки.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Во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время таких педагогических мероприятий дети получают воздушные ванны, что дает закаливающий эффект. Продолжением закаливающих мероприятий в течении дня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является: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гимнастика после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сна; коррекционная  гимнастика; обливание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водой комнатной температуры  рук до локтевого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сустава.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каждой возрастной группы в учреждении разработан оптимальный двигательный  режим.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детском саду проводятся следующие здоровье сберегающие мероприятия: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витаминотерапия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кварцевание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помещений групп и кабинетов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витаминизация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3-х  блюд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корригирующие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профилактика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осанки и плоскостопия) в течение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дня.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74" y="4925750"/>
            <a:ext cx="2922545" cy="130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908720"/>
            <a:ext cx="756084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воздушные ванны после сна,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дыхательная, зрительная, пальчиковая гимнастики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босо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хождение по рефлекторной дорожке,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полоскание полости рта после приема пищи,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обширное умывание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игры с водой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физкультурные педагогические мероприятия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элементов самомассажа в повседневной жизни детей.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В течении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учебного года продолжалась работа по расширению зон обслуживания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                   совершенствованию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условий для лечебной и профилактической работы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разработаны комплексы гимнастики после сна, корригирующих гимнастик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приобретено новое спортивное оборудование для физкультурных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занятий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утренняя гимнастика и приём на воздухе в летний период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Общее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санитарно-гигиеническое состояние детского сада соответствует требованиям СанПиН: питьевой, световой и воздушный режимы соответствуют нормам. По результатам плановых и внеплановых проверок Роспотребнадзора грубых нарушений не отмечалось.</a:t>
            </a:r>
          </a:p>
        </p:txBody>
      </p:sp>
      <p:pic>
        <p:nvPicPr>
          <p:cNvPr id="10245" name="Picture 5" descr="C:\Users\Пользователь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21088"/>
            <a:ext cx="4824536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3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541" y="692696"/>
            <a:ext cx="60235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Приём и организация обслуживания вновь </a:t>
            </a:r>
          </a:p>
          <a:p>
            <a:pPr algn="ctr"/>
            <a:r>
              <a:rPr lang="ru-RU" sz="2000" b="1" cap="none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поступающих детей в детское учреждение</a:t>
            </a:r>
            <a:endParaRPr lang="ru-RU" sz="2000" b="1" cap="none" spc="50" dirty="0">
              <a:ln w="11430"/>
              <a:solidFill>
                <a:srgbClr val="33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6996" y="1411043"/>
            <a:ext cx="756084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Особое внимание в учреждении уделяется приему вновь поступающих детей и создание условий способствующих снижению тяжести адаптационного синдрома. Все дети перед поступлением в детский сад проходят углубленный медицинский осмотр и лабораторное обследование в поликлиниках по месту жительства. На ребенка составляется подробная выписка - эпикриз с заключением о состоянии здоровья ребенка; с оценкой нервно -психического развития, определяется группа здоровья, даются рекомендации по его дальнейшему наблюдению. 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окончании периода адаптации пишется эпикриз, где оценивается тяжесть течения этого периода, указывается выполнение проведенных мероприятий по профилактике проявлений адаптационного периода и намечается план дальнейшего ведения и оздоровления ребенка. 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году в детский сад поступило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детей. Нарушений состояния здоровья, вызванных адаптацией нет.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0630" y="4304143"/>
            <a:ext cx="62552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Диспансеризация детей в детском саду</a:t>
            </a:r>
            <a:endParaRPr lang="ru-RU" sz="2000" b="1" cap="none" spc="50" dirty="0">
              <a:ln w="11430"/>
              <a:solidFill>
                <a:srgbClr val="33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720596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Диспансеризация детей, посещающих  детский сад   заключается в систематическом медицинском наблюдении за состоянием здоровья с профилактической целью в течение всего периода пребывания в учреждении</a:t>
            </a:r>
          </a:p>
        </p:txBody>
      </p:sp>
      <p:pic>
        <p:nvPicPr>
          <p:cNvPr id="1027" name="Picture 3" descr="C:\Users\Пользователь\Desktop\Для медиков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13176"/>
            <a:ext cx="2448271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6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2676" y="692696"/>
            <a:ext cx="67431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Показатели по группам здоровья воспитанников</a:t>
            </a:r>
            <a:endParaRPr lang="ru-RU" sz="20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818621"/>
              </p:ext>
            </p:extLst>
          </p:nvPr>
        </p:nvGraphicFramePr>
        <p:xfrm>
          <a:off x="971599" y="1412776"/>
          <a:ext cx="7200801" cy="2134656"/>
        </p:xfrm>
        <a:graphic>
          <a:graphicData uri="http://schemas.openxmlformats.org/drawingml/2006/table">
            <a:tbl>
              <a:tblPr/>
              <a:tblGrid>
                <a:gridCol w="1152129"/>
                <a:gridCol w="1368152"/>
                <a:gridCol w="1296144"/>
                <a:gridCol w="1224136"/>
                <a:gridCol w="2160240"/>
              </a:tblGrid>
              <a:tr h="776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Группа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здоровья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Состоит на начало полугодия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Улучшили группу здоровья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(одна цифра)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Ухудшили группу здоровья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(одна цифра)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Без изменений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(одна цифра)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8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58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III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4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706894"/>
              </p:ext>
            </p:extLst>
          </p:nvPr>
        </p:nvGraphicFramePr>
        <p:xfrm>
          <a:off x="975361" y="3645024"/>
          <a:ext cx="7269045" cy="1656313"/>
        </p:xfrm>
        <a:graphic>
          <a:graphicData uri="http://schemas.openxmlformats.org/drawingml/2006/table">
            <a:tbl>
              <a:tblPr/>
              <a:tblGrid>
                <a:gridCol w="1515408"/>
                <a:gridCol w="1039567"/>
                <a:gridCol w="1234335"/>
                <a:gridCol w="1234335"/>
                <a:gridCol w="1122700"/>
                <a:gridCol w="1122700"/>
              </a:tblGrid>
              <a:tr h="21571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  Возраст                               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Группы здоровья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1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4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3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 3 до 5лет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90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6-7 лет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453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485" y="4797152"/>
            <a:ext cx="2432515" cy="230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4803" y="620688"/>
            <a:ext cx="72344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Распределение детей  по группам здоровья на конец года</a:t>
            </a:r>
            <a:endParaRPr lang="ru-RU" b="1" cap="none" spc="50" dirty="0">
              <a:ln w="11430"/>
              <a:solidFill>
                <a:srgbClr val="33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957425"/>
              </p:ext>
            </p:extLst>
          </p:nvPr>
        </p:nvGraphicFramePr>
        <p:xfrm>
          <a:off x="1333689" y="1196752"/>
          <a:ext cx="6476643" cy="4407660"/>
        </p:xfrm>
        <a:graphic>
          <a:graphicData uri="http://schemas.openxmlformats.org/drawingml/2006/table">
            <a:tbl>
              <a:tblPr/>
              <a:tblGrid>
                <a:gridCol w="1980368"/>
                <a:gridCol w="855895"/>
                <a:gridCol w="728076"/>
                <a:gridCol w="728076"/>
                <a:gridCol w="728076"/>
                <a:gridCol w="728076"/>
                <a:gridCol w="728076"/>
              </a:tblGrid>
              <a:tr h="4897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Всего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Группы здоровья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9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До 2л 11мес 29дн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89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года</a:t>
                      </a:r>
                      <a:endParaRPr lang="ru-RU" sz="14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89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 года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89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 лет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89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 лет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89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7 лет и старше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89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Всего: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3068960"/>
            <a:ext cx="3738767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64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3886" y="603451"/>
            <a:ext cx="42612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Отчёт по заболеваемости</a:t>
            </a:r>
            <a:endParaRPr lang="ru-RU" sz="2400" b="1" cap="none" spc="50" dirty="0">
              <a:ln w="11430"/>
              <a:solidFill>
                <a:srgbClr val="33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104390"/>
              </p:ext>
            </p:extLst>
          </p:nvPr>
        </p:nvGraphicFramePr>
        <p:xfrm>
          <a:off x="872841" y="1065116"/>
          <a:ext cx="7363320" cy="3948056"/>
        </p:xfrm>
        <a:graphic>
          <a:graphicData uri="http://schemas.openxmlformats.org/drawingml/2006/table">
            <a:tbl>
              <a:tblPr/>
              <a:tblGrid>
                <a:gridCol w="2223102"/>
                <a:gridCol w="823885"/>
                <a:gridCol w="823885"/>
                <a:gridCol w="598256"/>
                <a:gridCol w="598256"/>
                <a:gridCol w="598256"/>
                <a:gridCol w="598256"/>
                <a:gridCol w="549712"/>
                <a:gridCol w="549712"/>
              </a:tblGrid>
              <a:tr h="28229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болезни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Всего случаев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От 1-3 лет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От 3-5 лет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6-7 лет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Случ.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дни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Случ.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дни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Случ.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дни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Случ.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дни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4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Общая заболеваемость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308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2471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433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1580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458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44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ОРВИ, грипп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1952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338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162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1233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381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44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1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том числе : </a:t>
                      </a:r>
                      <a:r>
                        <a:rPr lang="ru-RU" sz="11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ковид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44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Бронхит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44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Ангина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163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44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Бронхиальная</a:t>
                      </a:r>
                      <a:r>
                        <a:rPr lang="ru-RU" sz="11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астма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44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Травмы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44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Прочие всего: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205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44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Болезни ЖКТ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44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Болезни МПС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44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Болезни глаза и прид.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44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Болезни уха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44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Болезни кожи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82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44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ЧДБ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13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315" marR="313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5013176"/>
            <a:ext cx="2160240" cy="165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5157192"/>
            <a:ext cx="2279633" cy="1700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421" y="4869160"/>
            <a:ext cx="199966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057124"/>
              </p:ext>
            </p:extLst>
          </p:nvPr>
        </p:nvGraphicFramePr>
        <p:xfrm>
          <a:off x="971600" y="836712"/>
          <a:ext cx="7283827" cy="3808574"/>
        </p:xfrm>
        <a:graphic>
          <a:graphicData uri="http://schemas.openxmlformats.org/drawingml/2006/table">
            <a:tbl>
              <a:tblPr/>
              <a:tblGrid>
                <a:gridCol w="2353003"/>
                <a:gridCol w="623301"/>
                <a:gridCol w="822203"/>
                <a:gridCol w="597035"/>
                <a:gridCol w="597035"/>
                <a:gridCol w="515149"/>
                <a:gridCol w="678919"/>
                <a:gridCol w="548591"/>
                <a:gridCol w="548591"/>
              </a:tblGrid>
              <a:tr h="19278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болезни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Всего случаев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От 1-3 лет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От 3-5 лет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6-7 лет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Случ.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дни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Случ.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дни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Случ.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дни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Случ.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дни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15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Среднесписочный состав детей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62,17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5,42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42,33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14,42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500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Число пропусков на 1 ребёнка по болезни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39,7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79,9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37,3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31,8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57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Средняя продолжительность заболевания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8,8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7,3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499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случаев на 1 ребёнка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075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Индекс здоровья (за год)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22,5%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69%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075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Пропущено д/дн по болезни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2471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433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1580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458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135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Пропущено д/дн всего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5785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557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4056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1172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075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Проведено д/дн всего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9446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771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6314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2361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075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Детодни (план)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9364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075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% выполнения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100,9%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4869160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	Анализируя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данные заболеваемости хочется отметить, что в детском саду низкая заболеваемость. Это обусловлено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тем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что  при проведении лечебно – профилактических мероприятий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направленных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  профилактику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заболеваний,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из года в год  совершенствуется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система профилактики простудных заболеваний, продолжают активно внедрятся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оздоравливающие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3513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4344" y="764704"/>
            <a:ext cx="59329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вакцинопрофилактики</a:t>
            </a:r>
            <a:endParaRPr lang="ru-RU" sz="2400" b="1" cap="none" spc="50" dirty="0">
              <a:ln w="11430"/>
              <a:solidFill>
                <a:srgbClr val="33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0577" y="1226369"/>
            <a:ext cx="763284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противоэпидемических мероприятий в борьбе с детскими инфекциями организация прививочной работы принадлежит одно из ведущих мест. Целью иммунопрофилактики является не только создание индивидуальной невосприимчивости, но главным образом формирование коллективного иммунитета к определенной инфекции.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Прививки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детям проводятся под контролем врачей: педиатра и невролога.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Вакцинация проводится в процедурном кабинете при строгом соблюдении всех санитарно – эпидемиологических требований.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Оборудование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кабинета соответствует всем требованиям. В нем имеются инструкции по применению всех препаратов, которые используются для проведения прививок. Прививки проводятся по строго составленному плану.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родители, дети которых подлежат профилактической прививке, информируются о дне проведения прививки и о предварительной медикаментозной подготовке к прививке. Перед самой прививкой ребенок осматривается врачом с обязательной термометрией. В течение всего срока определенного инструкцией по применению соответствующего вакцинного препарата, за ребенком ведется медицинское наблюдение. Все данные о проведенной прививке заносятся в Ф.№ 063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ф. 026/у, прививочный журнал с занесением реакции на ее проведение.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показаниям врача – невролога профилактические прививки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проводят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условиях поликлиники.</a:t>
            </a:r>
          </a:p>
          <a:p>
            <a:endParaRPr lang="ru-RU" b="1" dirty="0"/>
          </a:p>
        </p:txBody>
      </p:sp>
      <p:pic>
        <p:nvPicPr>
          <p:cNvPr id="12290" name="Picture 2" descr="C:\Users\Пользователь\Desktop\Для медиков\FILE01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65104"/>
            <a:ext cx="1966840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1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Пользователь\Desktop\Для медиков\i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97152"/>
            <a:ext cx="1692182" cy="1518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1687" y="764704"/>
            <a:ext cx="67806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Выполнение плана профилактических прививок </a:t>
            </a:r>
          </a:p>
          <a:p>
            <a:pPr algn="ctr"/>
            <a:r>
              <a:rPr lang="ru-RU" sz="2000" b="1" cap="none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2021 год</a:t>
            </a:r>
            <a:endParaRPr lang="ru-RU" sz="2000" b="1" cap="none" spc="50" dirty="0">
              <a:ln w="11430"/>
              <a:solidFill>
                <a:srgbClr val="33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758311"/>
              </p:ext>
            </p:extLst>
          </p:nvPr>
        </p:nvGraphicFramePr>
        <p:xfrm>
          <a:off x="1066245" y="1556791"/>
          <a:ext cx="5593987" cy="2529972"/>
        </p:xfrm>
        <a:graphic>
          <a:graphicData uri="http://schemas.openxmlformats.org/drawingml/2006/table">
            <a:tbl>
              <a:tblPr/>
              <a:tblGrid>
                <a:gridCol w="1836198"/>
                <a:gridCol w="1296144"/>
                <a:gridCol w="1440160"/>
                <a:gridCol w="1021485"/>
              </a:tblGrid>
              <a:tr h="4132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Подлежало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Привито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%  от плана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Полиомиелит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64,7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Корь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58,8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Паротит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58,8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Краснуха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58,8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99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Грипп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70,5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99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Р.Манту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159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133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83,6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3316" name="Picture 4" descr="C:\Users\Пользователь\Desktop\Для медиков\i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842" y="3356992"/>
            <a:ext cx="2545627" cy="35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низ 5"/>
          <p:cNvSpPr/>
          <p:nvPr/>
        </p:nvSpPr>
        <p:spPr>
          <a:xfrm>
            <a:off x="1475656" y="1146302"/>
            <a:ext cx="5832648" cy="2210690"/>
          </a:xfrm>
          <a:prstGeom prst="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C:\Users\Пользователь\Desktop\Для медиков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664"/>
            <a:ext cx="2108713" cy="216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1546059"/>
            <a:ext cx="28083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Ниязова Зиля 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Рустамовна 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–</a:t>
            </a:r>
          </a:p>
          <a:p>
            <a:r>
              <a:rPr lang="ru-RU" sz="1400" dirty="0">
                <a:latin typeface="Arial Black" pitchFamily="34" charset="0"/>
              </a:rPr>
              <a:t>старшая медсестра</a:t>
            </a:r>
          </a:p>
          <a:p>
            <a:r>
              <a:rPr lang="ru-RU" sz="1400" i="1" u="sng" dirty="0">
                <a:latin typeface="Arial Black" pitchFamily="34" charset="0"/>
              </a:rPr>
              <a:t>Образование:</a:t>
            </a:r>
            <a:r>
              <a:rPr lang="ru-RU" sz="1400" i="1" dirty="0">
                <a:latin typeface="Arial Black" pitchFamily="34" charset="0"/>
              </a:rPr>
              <a:t> </a:t>
            </a:r>
            <a:r>
              <a:rPr lang="ru-RU" sz="1400" dirty="0" smtClean="0">
                <a:latin typeface="Arial Black" pitchFamily="34" charset="0"/>
              </a:rPr>
              <a:t>среднее               </a:t>
            </a:r>
            <a:r>
              <a:rPr lang="ru-RU" sz="1400" dirty="0">
                <a:latin typeface="Arial Black" pitchFamily="34" charset="0"/>
              </a:rPr>
              <a:t>специальное</a:t>
            </a:r>
          </a:p>
          <a:p>
            <a:r>
              <a:rPr lang="ru-RU" sz="1400" i="1" u="sng" dirty="0">
                <a:latin typeface="Arial Black" pitchFamily="34" charset="0"/>
              </a:rPr>
              <a:t>Стаж работы: </a:t>
            </a:r>
            <a:r>
              <a:rPr lang="ru-RU" sz="1400" i="1" u="sng" dirty="0" smtClean="0">
                <a:latin typeface="Arial Black" pitchFamily="34" charset="0"/>
              </a:rPr>
              <a:t> </a:t>
            </a:r>
            <a:r>
              <a:rPr lang="ru-RU" sz="1400" dirty="0" smtClean="0">
                <a:latin typeface="Arial Black" pitchFamily="34" charset="0"/>
              </a:rPr>
              <a:t>8 лет</a:t>
            </a:r>
            <a:endParaRPr lang="ru-RU" sz="1400" dirty="0"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684637"/>
            <a:ext cx="46859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Медицинский</a:t>
            </a:r>
            <a:r>
              <a:rPr lang="ru-RU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персонал</a:t>
            </a:r>
            <a:endParaRPr lang="ru-RU" sz="2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5373" r="28125" b="22214"/>
          <a:stretch/>
        </p:blipFill>
        <p:spPr bwMode="auto">
          <a:xfrm>
            <a:off x="3598872" y="3573016"/>
            <a:ext cx="1787335" cy="2428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4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391" y="692696"/>
            <a:ext cx="76460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Проведение мероприятий по профилактике, раннему и </a:t>
            </a:r>
          </a:p>
          <a:p>
            <a:pPr algn="ctr"/>
            <a:r>
              <a:rPr lang="ru-RU" sz="2000" b="1" cap="none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своевременному выявлению туберкулёза у детей</a:t>
            </a:r>
            <a:endParaRPr lang="ru-RU" sz="2000" b="1" cap="none" spc="50" dirty="0">
              <a:ln w="11430"/>
              <a:solidFill>
                <a:srgbClr val="33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1307" y="1400582"/>
            <a:ext cx="76460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Профилактика туберкулеза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планирование и организация ревакцинации БЦЖ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лечение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рекомендации педиатра - фтизиатра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санитарное просвещение персонала и родителей детей, посещающих наш детский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сад.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Своевременное выявление больных туберкулезом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туберкулинодиагностика (проводится ежегодно согласно календарного плана путем постановки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Реакции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Манту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плановое рентгенологическое обследование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инфицированных.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Совместная работа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 поликлиникой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противотуберкулезным диспансером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Роспотребнадзором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b="1" u="sng" dirty="0">
                <a:solidFill>
                  <a:srgbClr val="33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Туберкулинодиагностика</a:t>
            </a:r>
            <a:endParaRPr lang="ru-RU" sz="1400" b="1" u="sng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434521"/>
              </p:ext>
            </p:extLst>
          </p:nvPr>
        </p:nvGraphicFramePr>
        <p:xfrm>
          <a:off x="1074243" y="4539903"/>
          <a:ext cx="6738117" cy="1178727"/>
        </p:xfrm>
        <a:graphic>
          <a:graphicData uri="http://schemas.openxmlformats.org/drawingml/2006/table">
            <a:tbl>
              <a:tblPr/>
              <a:tblGrid>
                <a:gridCol w="3833692"/>
                <a:gridCol w="1331129"/>
                <a:gridCol w="1573296"/>
              </a:tblGrid>
              <a:tr h="392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№ строки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2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Обследовано реакцией Манту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15чел.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92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Выявлено с виражом туберкулиновой пробы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1чел.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009" y="3717032"/>
            <a:ext cx="1671991" cy="308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8631" y="620688"/>
            <a:ext cx="21467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Питание</a:t>
            </a:r>
            <a:endParaRPr lang="ru-RU" sz="3600" b="1" cap="none" spc="50" dirty="0">
              <a:ln w="11430"/>
              <a:solidFill>
                <a:srgbClr val="33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8" y="1267019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	Правильно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организованное питание, полноценное и сбалансированное по содержанию основных пищевых веществ, обеспечивает полноценный рост и развитие детского организма, повышает иммунитет ребенка по отношению к другим заболеваниям.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детском саду имеется десятидневное обсчитанное меню, которого придерживаемся при составлении ежедневного меню-раскладки.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отсутствии какого - либо продукта, пользуемся таблицей замены, заменяя его на равноценный по химическому составу.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анализ соблюдения натуральных норм продуктов подекадно. 	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конце месяца по накопительной ведомости подсчитывается калорийность пищи и ее ингредиентов: белки, жиры, углеводы и их соотношение.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Ежедневно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контролируется качество поступления всех продуктов питания, сроки реализации скоропортящихся продуктов.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Ведется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контроль за соблюдением технологии приготовления блюд, за правильностью обработки овощей, яиц; за правильным применением, согласно санитарным требованиям, инвентаря; за правильностью забора и хранения суточных проб; за соблюдением товарного соседства на складах сухих и овощных продуктов.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поступлении новых продуктов проводятся пробные варки и пробные чистки овощей; контролируется отпуск готовой пищи с кухни.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Регулярно проводятся по всем правилам снятие проб с последующей отметкой в журнале бракеража.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Контролируем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питание по группам: объем порций, санитарно - гигиенические нормы при приеме пищи, сервировку стола.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Ежедневно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проводится витаминизация третьего блюда, контролируется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закладка продуктов.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составлении меню пользуемся технологическими картами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приготовления блюд и рецептурными справочниками детского питания.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работой работники пищеблока осматриваются на гнойничковые заболевания.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1656183" cy="14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13176"/>
            <a:ext cx="201622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2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9174" y="692696"/>
            <a:ext cx="68856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Санитарно-просветительная работа</a:t>
            </a:r>
            <a:endParaRPr lang="ru-RU" sz="2800" b="1" cap="none" spc="50" dirty="0">
              <a:ln w="11430"/>
              <a:solidFill>
                <a:srgbClr val="33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51348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Большое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внимание  в детском саду уделяется санитарному просвещению родителей и персонала. Санитарно-просветительная работа организуется и проводится в соответствии с методическими рекомендациями для медицинских работников. Имеется годовой план по санитарному просвещению, который включается в общий годовой план работы детского сада.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	Содержание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санитарно-просветительной работы включает в себя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выпуск санитарных бюллетеней для родителей и сотрудников, оформление стендов: 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Здоровячок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», «Питание дошкольника»,   «Будь здоров!», «Советы специалистов»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проведение бесед, информационно- статистических сообщений старшей медсестрой на общих, групповых, родительских собраниях, заседаниях родительского комитета, медика–педагогических совещаниях, собраниях и планёрках сотрудников детского сада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инструктаж педагогов, техперсонала, помощников воспитателей по санитарно-эпидемиологическому режиму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каждой группе  имеется «уголок для родителей», в котором отведена рубрика для медицинской информации по актуальным темам «питание», «физическое развитие детей»,  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информация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 оздоровлению детей,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меню.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работа ведется из расчета четырех часов в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месяц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течение года   проведены: 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беседы с родителями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marL="171450" lvl="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 для родителей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marL="171450" lvl="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выпущены </a:t>
            </a: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сан.бюллетни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marL="171450" lvl="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размещены статьи в родительских уголках</a:t>
            </a:r>
            <a:endParaRPr lang="ru-RU" sz="12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1450" lvl="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тематические лекции для родителей</a:t>
            </a:r>
            <a:endParaRPr lang="ru-RU" sz="12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71450" lvl="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Пятиминутки для детей</a:t>
            </a:r>
          </a:p>
          <a:p>
            <a:pPr marL="171450" lvl="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Тематика лекций для педагогического коллектива</a:t>
            </a:r>
          </a:p>
          <a:p>
            <a:pPr marL="171450" lvl="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	 </a:t>
            </a: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проведении санитарно </a:t>
            </a:r>
            <a:r>
              <a:rPr lang="ru-RU" sz="1200" b="1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просветительской </a:t>
            </a: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 </a:t>
            </a:r>
          </a:p>
          <a:p>
            <a:pPr marL="171450" lvl="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используем </a:t>
            </a: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разнообразную медицинскую литературу, статьи из Интернета.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Blip>
                <a:blip r:embed="rId2"/>
              </a:buBlip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237626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5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904" y="764704"/>
            <a:ext cx="19740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Выводы</a:t>
            </a:r>
            <a:endParaRPr lang="ru-RU" sz="3200" b="1" cap="none" spc="50" dirty="0">
              <a:ln w="11430"/>
              <a:solidFill>
                <a:srgbClr val="33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2734" y="1349479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Правильная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организация санитарно гигиенического режима в детском саду, своевременная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эффективная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работа по медицинскому обслуживанию детей, чёткая организация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питания, физического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воспитания, закаливания детей, санитарно-просветительная работа с родителями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персоналом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направленные на укрепление здоровья детей и снижение заболеваемости,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дают положительные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 ухудшением состояния здоровья в период адаптации нет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Профилактическим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осмотром охвачены 78% детей. Не охваченными оказались дети, отсутствовавшие на день проведения медосмотра по разным причинам (отпуск, болезнь, другие)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Ведется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работа по снижению заболеваемости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Инфекционные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заболевания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учебном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представлены –заболеванием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COYID-19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большая  профилактическая работа по оздоровлению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Проводится санитарно - просветительская работа.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Охват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диагностической пробой R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Манту низкий в 2021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году из-за отсутствия туберкулина в детской поликлинике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п.Айхал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6387" name="Picture 3" descr="C:\Users\Пользователь\Desktop\Для медиков\i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03" y="4797152"/>
            <a:ext cx="3282517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9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-13752"/>
            <a:ext cx="8604448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63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76672"/>
            <a:ext cx="698477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4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Для медиков\i (2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3501008"/>
            <a:ext cx="7056784" cy="2736304"/>
          </a:xfrm>
          <a:prstGeom prst="rect">
            <a:avLst/>
          </a:prstGeom>
          <a:noFill/>
          <a:ln>
            <a:solidFill>
              <a:srgbClr val="00579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287924"/>
            <a:ext cx="727280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</a:t>
            </a: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43 </a:t>
            </a:r>
            <a:r>
              <a:rPr lang="ru-RU" sz="1600" b="1" i="1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Чебурашка</a:t>
            </a:r>
            <a:r>
              <a:rPr lang="ru-RU" sz="1600" b="1" i="1" dirty="0" smtClean="0">
                <a:latin typeface="Calibri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1600" b="1" i="1" dirty="0">
                <a:latin typeface="Calibri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филиал </a:t>
            </a: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  ДОО 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«Алмазик»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из первых дошкольных учреждений </a:t>
            </a: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 Айхал</a:t>
            </a:r>
            <a:endParaRPr lang="ru-RU" sz="16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дание  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было построено в </a:t>
            </a: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1977 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году, </a:t>
            </a: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здание 1- 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этажное, </a:t>
            </a: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деревянное, общая 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площадь здания</a:t>
            </a:r>
            <a:r>
              <a:rPr lang="ru-RU" sz="1600" b="1" i="1" dirty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795 кв.метра,  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территория благоустроена, ограждена забором и полосой зеленых насаждений. </a:t>
            </a: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Отопление центральное, водяное. Водоснабжение: горячая и холодная вода. Канализация центральная. Общая площадь земельного участка 1, 723 кв.метра.</a:t>
            </a:r>
            <a:endParaRPr lang="ru-RU" sz="16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 коллектив детского  сада </a:t>
            </a: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отметит 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 </a:t>
            </a:r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45-летний 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юбилей.  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4503868"/>
            <a:ext cx="46805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Для проведения лечебно-профилактической работы в детском саду </a:t>
            </a:r>
            <a:r>
              <a:rPr lang="ru-RU" sz="1400" b="1" dirty="0" smtClean="0"/>
              <a:t>функционирует медицинский кабинет Помещение оснащено </a:t>
            </a:r>
            <a:r>
              <a:rPr lang="ru-RU" sz="1400" b="1" dirty="0"/>
              <a:t>согласно требованиям СанПиН </a:t>
            </a:r>
            <a:r>
              <a:rPr lang="ru-RU" sz="1400" b="1" dirty="0" smtClean="0"/>
              <a:t>2.4.3648-20 </a:t>
            </a:r>
            <a:r>
              <a:rPr lang="ru-RU" sz="1400" b="1" dirty="0"/>
              <a:t>утв. постановлением Главного государственного санитарного врача РФ от « </a:t>
            </a:r>
            <a:r>
              <a:rPr lang="ru-RU" sz="1400" b="1" dirty="0" smtClean="0"/>
              <a:t>28» сентября 2020 </a:t>
            </a:r>
            <a:r>
              <a:rPr lang="ru-RU" sz="1400" b="1" dirty="0"/>
              <a:t>г. № </a:t>
            </a:r>
            <a:r>
              <a:rPr lang="ru-RU" sz="1400" b="1" dirty="0" smtClean="0"/>
              <a:t>28;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42494" y="620688"/>
            <a:ext cx="63959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Краткая характеристика детского  сада</a:t>
            </a:r>
            <a:endParaRPr lang="ru-RU" sz="24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03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0619" y="2060848"/>
            <a:ext cx="76450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настоящее время на федеральном уровне действуют следующие нормативные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документы, регламентирующие порядок организации и осуществления медицинского обслуживания детей: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Федеральный закон от 30.03.1999 № 52-ФЗ "О санитарно-эпидемиологическом благополучии населения";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Федеральный закон от 24.07.1998 № 124-ФЗ "Об основных гарантиях прав ребенка в Российской Федерации";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Федеральный закон от 21.11.2011 N 323-ФЗ(ред. от 25.06.2012)"Об основах охраны здоровья граждан в Российской Федерации"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Федеральный закон от 18.06.2001 № 77-ФЗ (в редакции Федеральных законов от 22.08.2004 №122-ФЗ, от 21.07.2007 №194-ФЗ, от 18.08.2007 №230-ФЗ)"О предупреждении распространения туберкулеза в Российской Федерации"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Федеральный закон от 17.09.1998 №157-ФЗ (ред. от 07.08.2000 №122-ФЗ) "Об иммунопрофилактике инфекционных болезней"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Приказ №109 от 21.05.2003 «О совершенствовании противотуберкулезных мероприятий в Российской Федерации»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СП 3.1.1.2343-08 «О профилактике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полиомиелита»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СП 3.1.2.1203-03 «Профилактика стрептококковой (группы А) инфекций»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СП 3.1.1295-03 «Профилактика туберкулеза»</a:t>
            </a:r>
          </a:p>
        </p:txBody>
      </p:sp>
      <p:pic>
        <p:nvPicPr>
          <p:cNvPr id="5122" name="Picture 2" descr="C:\Users\Пользователь\Desktop\Для медиков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71" y="722313"/>
            <a:ext cx="1728192" cy="1425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260648"/>
            <a:ext cx="58875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Нормативно-правовое обеспечение</a:t>
            </a:r>
            <a:endParaRPr lang="ru-RU" sz="24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72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4224" y="764704"/>
            <a:ext cx="76328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Порядок организации оказания первичной медико-санитарной помощи, утв. приказом Минздравсоцразвития России от 29.07.2005 № 487;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Инструкция по внедрению оздоровительных технологий в деятельность образовательных учреждений, утв. приказом Минздрава России от 04.04.2003 № 139;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Санитарно-эпидемиологические правила и нормативы " Санитарно-эпидемиологические требования к устройству, содержанию и организации режима работы в дошкольных организациях СанПиН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2.4.3.648-20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утв. постановлением Главного государственного санитарного врача РФ от «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28» сентября 2020г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28;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Инструкция по проведению профилактических осмотров детей дошкольного и школьного возрастов на основе медико-экономических нормативов, утв. приказом Минздравмедпрома России от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10.08.2017г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517Н;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приказ Минздрава России и Минобразования России от 30.06.1992 № 186/272 "О совершенствовании системы медицинского обеспечения детей в образовательных учреждениях";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письмо Минобрнауки России от 22.04.2009 № 03768 "О медицинском обслуживании детей в дошкольных образовательных учреждениях";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Приказ Минздрава России от06.12.2021г.№1122Н «Об утверждении Национального календаря профилактических прививок»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Основополагающим документом, фиксирующим необходимость медицинского обслуживания воспитанников, является Устав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 ДОО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Алмазик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6146" name="Picture 2" descr="C:\Users\Пользователь\Desktop\Для медиков\i (3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579" y="4653136"/>
            <a:ext cx="2160240" cy="20437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7574" y="641593"/>
            <a:ext cx="73668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Объём выполняемой работы, в том числе в соответствии</a:t>
            </a:r>
          </a:p>
          <a:p>
            <a:pPr algn="ctr"/>
            <a:r>
              <a:rPr lang="ru-RU" b="1" cap="none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 должностной инструкцией старшей медицинской сестры</a:t>
            </a:r>
            <a:endParaRPr lang="ru-RU" b="1" cap="none" spc="50" dirty="0">
              <a:ln w="11430"/>
              <a:solidFill>
                <a:srgbClr val="33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176" y="1196752"/>
            <a:ext cx="7560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 Старшая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медицинская сестра согласно утверждённой программе производственного контроля филиала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 ДОО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контролирует: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санитарное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состояние всех помещений детского сада,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противоэпидемического режима;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уборку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проветривание, освещение, оборудование групповых помещений и территорий;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индивидуализацию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постельных принадлежностей, полотенец, шкафов для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одежды;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обработку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посуды, санитарно-технического оборудования, инвентаря, игрушек;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хранение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дезинфекционных и стерилизационных средств, приготовлений из них рабочих растворов;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организацию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проведение мероприятий, направленных на охрану жизни и здоровья детей;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ведение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групповых дневников, отражающих повседневное здоровье детей.</a:t>
            </a:r>
          </a:p>
          <a:p>
            <a:pPr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ежедневный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утренний приём детей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 Осмотр детей при подозрении на заболевание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Приём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вернувшихся после болезни детей с осуществлением патронажа , согласно действующим санитарным правилам и нормам;</a:t>
            </a:r>
          </a:p>
          <a:p>
            <a:pPr algn="just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Приём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вновь поступающих в детский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сад детей, контроль комплектования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групп.</a:t>
            </a:r>
          </a:p>
          <a:p>
            <a:pPr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Организация 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проведении профилактических осмотров детей  врачами специалистами.</a:t>
            </a:r>
          </a:p>
          <a:p>
            <a:pPr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Антропометрия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физического развития детей, анализ эффективности физического воспитания с оценкой физической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нагрузки.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9512" y="653952"/>
            <a:ext cx="756083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7. 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онтроль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качества оздоровления детей в детском саду,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контроль мероприятий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закаливанию, физическому воспитанию детей.</a:t>
            </a:r>
          </a:p>
          <a:p>
            <a:pPr algn="just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Отбор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детей для проведения профилактических прививок, доврачебный осмотр перед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вакцинацией.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Оказание доврачебной неотложной помощи, изоляция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заболевшего ребёнка до прихода родителей или до госпитализации ребёнка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медицинское учреждение.</a:t>
            </a:r>
          </a:p>
          <a:p>
            <a:pPr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10.Организация и проведение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текущей дезинфекции согласно действующим нормативным документам.</a:t>
            </a:r>
          </a:p>
          <a:p>
            <a:pPr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11. Контроль 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своевременность медицинского осмотра сотрудников детского сада</a:t>
            </a:r>
          </a:p>
          <a:p>
            <a:pPr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Старшая медсестра при организации детского питания в филиале АНО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ежедневное меню, ведёт подсчёт пищевых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ингредиентов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калорийности, следит за соблюдением натуральных норм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продуктов.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контролирует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работу пищеблока: санитарно-гигиеническое состояние помещения, инвентаря и оборудования, исправность холодильного оборудования, осмотр работников пищеблока на гнойничковые заболевания, снимает пробу, заполняет соответствующую документацию.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осуществляет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постоянный контроль качества поставляемых продуктов питания и соблюдения сроков реализации, качества их хранения в складских помещениях согласно действующим нормативным документам.</a:t>
            </a:r>
          </a:p>
          <a:p>
            <a:pPr marL="171450" indent="-171450" algn="just">
              <a:buBlip>
                <a:blip r:embed="rId2"/>
              </a:buBlip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4365104"/>
            <a:ext cx="3131840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1513" y="980728"/>
            <a:ext cx="761059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контролирует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организацию детского питания в группах.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старшая медицинская сестра ведёт всю медицинскую документацию в разрезе комплексной оздоровительной программы, регистрацию всех видов работ в форме записей в программе производственного контроля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журнала.</a:t>
            </a:r>
          </a:p>
          <a:p>
            <a:pPr algn="just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учреждении разработан план оздоровительно – профилактической работы на год.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детском саду ведётся систематическая профилактическая и санитарно – просветительная, санитарно-противоэпидемиологическая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работа,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оказание квалифицированной первой помощи нуждающемуся ребенку, динамический контроль за развитием и здоровьем детей, за обеспечением для этого условий, выявление ранних отклонений с целью предотвращения формирования хронической патологии и предотвращения уже имеющихся патологий, характерных для нашего контингента детей.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Регулярно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проводится антропометрия с дальнейшей оценкой физического развития детей. Систематически проводятся осмотры детей на педикулёз.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Квалифицированное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оказание первой доврачебной помощи при острых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заболеваниях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травмах.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49080"/>
            <a:ext cx="205172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5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72963"/>
            <a:ext cx="70440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должностные обязанности входит:</a:t>
            </a:r>
            <a:endParaRPr lang="ru-RU" sz="2800" b="1" cap="none" spc="50" dirty="0">
              <a:ln w="11430"/>
              <a:solidFill>
                <a:srgbClr val="33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004" y="1164134"/>
            <a:ext cx="765105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Оказание первой медицинской помощи детям и сотрудникам.</a:t>
            </a: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2. Осуществление ежедневного контроля за: 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Соблюдением санитарно-эпидемиологического режима в детском саду (правильная организация уборки помещения, мытья посуды, обработка игрушек, маркировка уборочного инвентаря), режимом проветривания.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Правильным и своевременным выполнением режимных моментов.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Выполнением оздоровительных и закаливающих процедур.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Организацией физического воспитания.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Диспансерной группой детей (своевременное обследование и посещение врача - специалиста.)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Своевременным прохождением медицинских осмотров сотрудниками.</a:t>
            </a:r>
          </a:p>
          <a:p>
            <a:pPr lvl="1">
              <a:buFont typeface="Wingdings" pitchFamily="2" charset="2"/>
              <a:buChar char="ü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Контроль за соблюдением организации питания, составление меню, контроль за качеством поступающих продуктов, соблюдением рациона, норм, количеством и качеством готовой продукции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3. Оформление следующих отчетных медицинских документов и журналов, отвечающих установленным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требованиям: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комплексный план работы на год;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перечень и периодичность медицинских обследований, исследований и профессиональной гигиенической    подготовки;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генеральной уборки прививочного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кабинета;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регистрации аварийных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ситуаций;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регистрации и контроля работы бактерицидной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лампы;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регистрации температурного режима холодильного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оборудования;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осмотров 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педикулез;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учета инфекционных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заболеваний;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наблюдения за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детьми;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антропометрических измерений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учета движения детей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опросные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листы отказа от прививок;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Пользователь\Desktop\Для медиков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12" y="4077072"/>
            <a:ext cx="2508588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854</TotalTime>
  <Words>2301</Words>
  <Application>Microsoft Office PowerPoint</Application>
  <PresentationFormat>Экран (4:3)</PresentationFormat>
  <Paragraphs>543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Ниязова Зиля Рустамовна</cp:lastModifiedBy>
  <cp:revision>223</cp:revision>
  <cp:lastPrinted>2022-04-07T03:18:57Z</cp:lastPrinted>
  <dcterms:created xsi:type="dcterms:W3CDTF">2017-01-25T00:17:07Z</dcterms:created>
  <dcterms:modified xsi:type="dcterms:W3CDTF">2022-04-08T02:30:09Z</dcterms:modified>
</cp:coreProperties>
</file>