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71" r:id="rId9"/>
    <p:sldId id="270" r:id="rId10"/>
    <p:sldId id="269" r:id="rId11"/>
    <p:sldId id="268" r:id="rId12"/>
    <p:sldId id="279" r:id="rId13"/>
    <p:sldId id="267" r:id="rId14"/>
    <p:sldId id="272" r:id="rId15"/>
    <p:sldId id="280" r:id="rId16"/>
    <p:sldId id="278" r:id="rId17"/>
    <p:sldId id="277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96" autoAdjust="0"/>
  </p:normalViewPr>
  <p:slideViewPr>
    <p:cSldViewPr snapToGrid="0">
      <p:cViewPr varScale="1">
        <p:scale>
          <a:sx n="59" d="100"/>
          <a:sy n="59" d="100"/>
        </p:scale>
        <p:origin x="6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 здоровья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 здоровья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174</c:v>
                </c:pt>
                <c:pt idx="1">
                  <c:v>176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 здоровья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7797120"/>
        <c:axId val="1437809088"/>
        <c:axId val="0"/>
      </c:bar3DChart>
      <c:catAx>
        <c:axId val="14377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809088"/>
        <c:crosses val="autoZero"/>
        <c:auto val="1"/>
        <c:lblAlgn val="ctr"/>
        <c:lblOffset val="100"/>
        <c:noMultiLvlLbl val="0"/>
      </c:catAx>
      <c:valAx>
        <c:axId val="143780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7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56051-2978-431C-80AB-4D7A5175735D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3007B0-59F4-4E37-B258-4190C0AA6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67811-9747-4930-A3F3-964A5C0023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3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D69F7-FFA4-408C-B3D1-EB6766A216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5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2231B-7874-4557-BD05-1F97A00164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7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36D08-7F1F-4695-9E0E-CF56D85574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8C9B3-8128-4D79-B006-D8FCE71EC7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6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9F105-CB65-4E0B-A274-EC8542DF4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90399-768D-47FB-B6E7-AD3F00EEC7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3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4400-7B8A-46D2-81AD-2DEC35B52B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6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55009-B955-4753-B9E1-DD9391B706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0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EB2F6-BC8D-4168-AB97-C4BF04327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0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008AB-5914-4E84-8BE4-5534FC125C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9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6845A-5279-447A-AC3C-0834A3F545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9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5977-46C0-43D5-98D1-290DDF14370E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8FBA-13A2-4E7C-BE54-7378E7E04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7F20-846E-498F-B89A-8F341994CB5E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0C4D-FC95-446F-8816-B3028C5F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A178-4250-43E5-AB5A-DBEBB8024D02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C6F4-11E2-4267-9A9D-2C086532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64A5-C3F7-40BF-9416-D2209D40EA6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403E-6222-4FAF-8EB8-0AD3341E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332-72B9-4339-97F7-61FBE34D6791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66F5-8A3B-4417-A326-C0A40BCA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F1DC-DE97-4779-9315-CD61DAD7283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7BB7-75B0-4313-BF05-04ECDFDEB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AF00-EAA6-4991-81AE-B42E809A747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0797-57D0-4894-ABAF-33A0081AD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9B0B-BD79-493B-A511-4482CE3FB8F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0683-D232-4EF9-8CE9-6522F119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831A-5201-4E20-8B1F-8581FF468AA0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6190-0059-4AC1-B834-5114BBE78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04E9-3B0E-4202-A711-27DECBA039FE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FF1D-B0BD-4A5E-905D-E0D81477D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9400-5926-4C63-8410-A7196943C6B3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471D-7186-481B-BB57-D95019E71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3D20B5-A9CB-4903-9A6F-BF736D2EE369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A5484-F0FC-4674-835E-2C4876B6D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18486" y="930276"/>
            <a:ext cx="605562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Отчет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старшей медсестры детского сада №1 «Олененок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За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2021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Медицинский персонал: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Старшая медицинская сестра: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Чиркова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 Н. 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Халудорова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 С. П.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34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6113" y="76200"/>
            <a:ext cx="23733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7bfdb03d212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4660" y="3509963"/>
            <a:ext cx="1738184" cy="26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2765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0975" y="228600"/>
            <a:ext cx="1741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67541" y="228601"/>
            <a:ext cx="757645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Иммунопрофилактика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7656" name="Прямоугольник 4"/>
          <p:cNvSpPr>
            <a:spLocks noChangeArrowheads="1"/>
          </p:cNvSpPr>
          <p:nvPr/>
        </p:nvSpPr>
        <p:spPr bwMode="auto">
          <a:xfrm>
            <a:off x="490538" y="981075"/>
            <a:ext cx="112664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>
                <a:solidFill>
                  <a:srgbClr val="333F50"/>
                </a:solidFill>
                <a:latin typeface="Constantia" pitchFamily="18" charset="0"/>
              </a:rPr>
              <a:t>Иммунизацию детей, посещающих детский сад, проводят в медицинском кабинете  при наличии лицензии на медицинскую деятельность и строгом соблюдении установленных требований.</a:t>
            </a:r>
          </a:p>
          <a:p>
            <a:pPr algn="just">
              <a:lnSpc>
                <a:spcPct val="150000"/>
              </a:lnSpc>
            </a:pPr>
            <a:r>
              <a:rPr lang="ru-RU" sz="1600" b="1">
                <a:solidFill>
                  <a:srgbClr val="333F50"/>
                </a:solidFill>
                <a:latin typeface="Constantia" pitchFamily="18" charset="0"/>
              </a:rPr>
              <a:t>Иммунизацию против туберкулеза и тубдиагностику осуществляют в отдельное время, на специально выделенном столе, отдельным инструментарием, который используют только для этих целей. В детском саду № 1 ведется плановая иммунопрофилактика инфекционных заболеваний в соответствии с ФЗ №157 от 17 сентября 1998 г. «Об иммунопрофилактике инфекционных болезней», МУ 3.3. 1889-04 «Порядок проведения профилактических прививок», МУ 3.3. 1891-04 «Иммунопрофилактика инфекционных болезней, организация работы прививочного кабинета…..», и другими инструктивно-методическими документами МЗ СРРФ, РС(Я); нормативными документами, совместно с детской поликлиникой г. Мирного. Перед проведением вакцинации родители подписывают «Добровольное информированное согласие». Непосредственно перед процедурой ребенок осматривается врачом с обязательной термометрией, с соблюдением медицинским отводов (если они есть). </a:t>
            </a:r>
          </a:p>
        </p:txBody>
      </p:sp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88" y="228600"/>
            <a:ext cx="152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0" y="282575"/>
            <a:ext cx="101425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Календарь профилактических прививок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74222"/>
              </p:ext>
            </p:extLst>
          </p:nvPr>
        </p:nvGraphicFramePr>
        <p:xfrm>
          <a:off x="642938" y="933450"/>
          <a:ext cx="11113103" cy="4281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066"/>
                <a:gridCol w="4538134"/>
                <a:gridCol w="4559903"/>
              </a:tblGrid>
              <a:tr h="610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 дети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Проба Манту 1 раз в год, по назначению фтизиатра 2 раза в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Проводится в соответствии с инструкциями по применению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1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</a:rPr>
                        <a:t>Дети в 6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Ревакцинация против кори, краснухи, эпидемического паротита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вакцин детям данной возрастной группы, получившим вакцинацию против кори, краснухи, эпидемического паротита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79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</a:rPr>
                        <a:t>Дети в 6 - 7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Вторая ревакцинация против дифтерии, столбняка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Проводится в соответствии с инструкциями по применению анатоксинов с уменьшенным содержанием антигенов детям данной возрастной 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27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</a:rPr>
                        <a:t>Дети в 7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Ревакцинация против туберкулеза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Проводится не инфицированным микобактериями туберкулеза </a:t>
                      </a:r>
                      <a:r>
                        <a:rPr lang="ru-RU" sz="1200" kern="1200" dirty="0" err="1">
                          <a:effectLst/>
                        </a:rPr>
                        <a:t>туберкулиноотрицательным</a:t>
                      </a:r>
                      <a:r>
                        <a:rPr lang="ru-RU" sz="1200" kern="1200" dirty="0">
                          <a:effectLst/>
                        </a:rPr>
                        <a:t> детям данной возрастной группы вакцинами для профилактики туберкулеза в соответствии с инструкциями по их применению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84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дети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ru-RU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против гриппа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Проводится ежегодно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4" marR="33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725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0975" y="95250"/>
            <a:ext cx="16335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629665"/>
            <a:ext cx="2767915" cy="20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8" y="228600"/>
            <a:ext cx="152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5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3175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95250"/>
            <a:ext cx="11052175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Анализ выполнения плана иммунизации в детском саду №1 за </a:t>
            </a:r>
            <a:r>
              <a:rPr lang="ru-RU" sz="2400" b="1" dirty="0" smtClean="0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21</a:t>
            </a:r>
            <a:r>
              <a:rPr lang="ru-RU" sz="2400" b="1" dirty="0" smtClean="0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</a:p>
          <a:p>
            <a:pPr eaLnBrk="0" hangingPunct="0"/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1903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09712"/>
              </p:ext>
            </p:extLst>
          </p:nvPr>
        </p:nvGraphicFramePr>
        <p:xfrm>
          <a:off x="2144713" y="695325"/>
          <a:ext cx="8070442" cy="3994240"/>
        </p:xfrm>
        <a:graphic>
          <a:graphicData uri="http://schemas.openxmlformats.org/drawingml/2006/table">
            <a:tbl>
              <a:tblPr/>
              <a:tblGrid>
                <a:gridCol w="1656578"/>
                <a:gridCol w="1515292"/>
                <a:gridCol w="1515291"/>
                <a:gridCol w="1423852"/>
                <a:gridCol w="1959429"/>
              </a:tblGrid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Подлежало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сделано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  от плана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Причина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АКДС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46,7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Длительное отсутствие вакцины в детской поликлинике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АДС-М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51,9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Полиомиелит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Корь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73,8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Паротит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Краснуха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БЦЖ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Р.Манту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236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99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грипп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70,4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8583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Мероприятий по профилактике, раннему и своевременному выявлению туберкулеза у детей.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3800" name="Прямоугольник 4"/>
          <p:cNvSpPr>
            <a:spLocks noChangeArrowheads="1"/>
          </p:cNvSpPr>
          <p:nvPr/>
        </p:nvSpPr>
        <p:spPr bwMode="auto">
          <a:xfrm>
            <a:off x="361950" y="1119188"/>
            <a:ext cx="11395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Профилактика туберкулеза</a:t>
            </a:r>
            <a:endParaRPr lang="ru-RU" b="1" i="1">
              <a:solidFill>
                <a:srgbClr val="2E75B6"/>
              </a:solidFill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планирование и организация ревакцинации БЦЖ</a:t>
            </a:r>
            <a:endParaRPr lang="ru-RU" sz="1600" b="1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 химопрофилактика по рекомендации педиатра - фтизиатра</a:t>
            </a:r>
            <a:endParaRPr lang="ru-RU" sz="1600" b="1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 санитарное просвещение персонала и родителей детей, посещающих наш детский сад</a:t>
            </a:r>
            <a:endParaRPr lang="ru-RU" sz="1600" b="1"/>
          </a:p>
          <a:p>
            <a:pPr lvl="1" algn="ctr" eaLnBrk="0" hangingPunct="0"/>
            <a:r>
              <a:rPr lang="ru-RU" sz="1600" b="1" i="1">
                <a:latin typeface="Times New Roman" pitchFamily="18" charset="0"/>
              </a:rPr>
              <a:t>Своевременное выявление больных туберкулезом</a:t>
            </a:r>
            <a:endParaRPr lang="ru-RU" sz="1600" b="1" i="1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 туберкулинодиагностика (проводится ежегодно согласно календарного</a:t>
            </a:r>
            <a:r>
              <a:rPr lang="ru-RU" sz="1600" b="1"/>
              <a:t> </a:t>
            </a:r>
            <a:r>
              <a:rPr lang="ru-RU" sz="1600" b="1">
                <a:latin typeface="Times New Roman" pitchFamily="18" charset="0"/>
              </a:rPr>
              <a:t>плана путем постановки Р - манту</a:t>
            </a:r>
            <a:endParaRPr lang="ru-RU" sz="1600" b="1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плановое рентгенологическое обследование инфицированных</a:t>
            </a:r>
            <a:endParaRPr lang="ru-RU" sz="1600" b="1" i="1">
              <a:latin typeface="Times New Roman" pitchFamily="18" charset="0"/>
            </a:endParaRPr>
          </a:p>
          <a:p>
            <a:pPr algn="ctr" eaLnBrk="0" hangingPunct="0"/>
            <a:r>
              <a:rPr lang="ru-RU" sz="1600" b="1" i="1">
                <a:latin typeface="Times New Roman" pitchFamily="18" charset="0"/>
              </a:rPr>
              <a:t> Совместная работа 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с поликлиникой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противотуберкулезным диспансером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1600" b="1">
                <a:latin typeface="Times New Roman" pitchFamily="18" charset="0"/>
              </a:rPr>
              <a:t>Роспотребнадзором </a:t>
            </a:r>
            <a:r>
              <a:rPr lang="ru-RU" sz="1200">
                <a:latin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  <p:sp>
        <p:nvSpPr>
          <p:cNvPr id="33801" name="Rectangle 2"/>
          <p:cNvSpPr>
            <a:spLocks noChangeArrowheads="1"/>
          </p:cNvSpPr>
          <p:nvPr/>
        </p:nvSpPr>
        <p:spPr bwMode="auto">
          <a:xfrm>
            <a:off x="2254250" y="3689350"/>
            <a:ext cx="7472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 err="1">
                <a:solidFill>
                  <a:srgbClr val="2E75B6"/>
                </a:solidFill>
                <a:latin typeface="Comic Sans MS" pitchFamily="66" charset="0"/>
                <a:cs typeface="Times New Roman" pitchFamily="18" charset="0"/>
              </a:rPr>
              <a:t>Туберкулинодиагностика</a:t>
            </a:r>
            <a:r>
              <a:rPr lang="ru-RU" b="1" i="1" dirty="0">
                <a:solidFill>
                  <a:srgbClr val="2E75B6"/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b="1" i="1" dirty="0" smtClean="0">
                <a:solidFill>
                  <a:srgbClr val="2E75B6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i="1" dirty="0">
                <a:solidFill>
                  <a:srgbClr val="2E75B6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  <a:endParaRPr lang="ru-RU" b="1" i="1" dirty="0">
              <a:solidFill>
                <a:srgbClr val="2E75B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386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64436"/>
              </p:ext>
            </p:extLst>
          </p:nvPr>
        </p:nvGraphicFramePr>
        <p:xfrm>
          <a:off x="2397125" y="4241800"/>
          <a:ext cx="9059001" cy="1322976"/>
        </p:xfrm>
        <a:graphic>
          <a:graphicData uri="http://schemas.openxmlformats.org/drawingml/2006/table">
            <a:tbl>
              <a:tblPr/>
              <a:tblGrid>
                <a:gridCol w="5365663"/>
                <a:gridCol w="1845802"/>
                <a:gridCol w="1847536"/>
              </a:tblGrid>
              <a:tr h="441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9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Обследовано реакцией Манту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с виражом туберкулиновой пробы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9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3584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848" name="Прямоугольник 4"/>
          <p:cNvSpPr>
            <a:spLocks noChangeArrowheads="1"/>
          </p:cNvSpPr>
          <p:nvPr/>
        </p:nvSpPr>
        <p:spPr bwMode="auto">
          <a:xfrm>
            <a:off x="361950" y="1119188"/>
            <a:ext cx="1139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233941"/>
            <a:ext cx="936997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ПРОФИЛАКТИКА КАРИЕСА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850" name="Прямоугольник 8"/>
          <p:cNvSpPr>
            <a:spLocks noChangeArrowheads="1"/>
          </p:cNvSpPr>
          <p:nvPr/>
        </p:nvSpPr>
        <p:spPr bwMode="auto">
          <a:xfrm>
            <a:off x="803275" y="835025"/>
            <a:ext cx="10953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Порча зубов есть результат нарушения кальциевого обмена, что часто возникает из-за неправильного питания. Быстро разрушаются зубы при хронических желудочно-кишечных заболеваниях. 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Нехватка фтора часто бывает причиной истончения зубов</a:t>
            </a:r>
            <a:r>
              <a:rPr lang="ru-RU">
                <a:latin typeface="Calibri" pitchFamily="34" charset="0"/>
              </a:rPr>
              <a:t>. </a:t>
            </a:r>
          </a:p>
        </p:txBody>
      </p:sp>
      <p:graphicFrame>
        <p:nvGraphicFramePr>
          <p:cNvPr id="3587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32280"/>
              </p:ext>
            </p:extLst>
          </p:nvPr>
        </p:nvGraphicFramePr>
        <p:xfrm>
          <a:off x="1524000" y="2057400"/>
          <a:ext cx="8328025" cy="1793240"/>
        </p:xfrm>
        <a:graphic>
          <a:graphicData uri="http://schemas.openxmlformats.org/drawingml/2006/table">
            <a:tbl>
              <a:tblPr/>
              <a:tblGrid>
                <a:gridCol w="6494463"/>
                <a:gridCol w="1833562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Осмотр стоматологом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Подлежало детей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осмотрено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206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выявлено кариеса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Впервые выявлено кариеса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35872" name="TextBox 11"/>
          <p:cNvSpPr txBox="1">
            <a:spLocks noChangeArrowheads="1"/>
          </p:cNvSpPr>
          <p:nvPr/>
        </p:nvSpPr>
        <p:spPr bwMode="auto">
          <a:xfrm>
            <a:off x="2065338" y="4003675"/>
            <a:ext cx="8828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 детском саду, для профилактики кариеса проводится полоскание ротовой полости водой комнатной температуры после каждого приема пищи. </a:t>
            </a:r>
          </a:p>
        </p:txBody>
      </p:sp>
      <p:pic>
        <p:nvPicPr>
          <p:cNvPr id="15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65" y="3025776"/>
            <a:ext cx="1520310" cy="27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3789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900" y="496888"/>
            <a:ext cx="10167938" cy="554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900" b="1" i="1" dirty="0">
                <a:solidFill>
                  <a:srgbClr val="2E75B6"/>
                </a:solidFill>
                <a:latin typeface="Comic Sans MS" pitchFamily="66" charset="0"/>
              </a:rPr>
              <a:t>Профилактика педикулеза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проведение еженедельного осмотра воспитанников согласно санитарно-эпидемиологическим правилам и нормативам "Санитарно-эпидемиологические требования к устройству, содержанию и организации режима работы в дошкольных организациях. СанПиН 2.4.1.3049-13", утв. постановлением Главного государственного санитарного врача РФ от 29.05.2013 № 28564. </a:t>
            </a:r>
          </a:p>
          <a:p>
            <a:pPr marL="800100" lvl="1" indent="-342900" algn="ctr"/>
            <a:r>
              <a:rPr lang="ru-RU" sz="2600" b="1" i="1" dirty="0">
                <a:latin typeface="Comic Sans MS" pitchFamily="66" charset="0"/>
              </a:rPr>
              <a:t> </a:t>
            </a:r>
            <a:r>
              <a:rPr lang="ru-RU" sz="2900" b="1" i="1" dirty="0">
                <a:solidFill>
                  <a:srgbClr val="2E75B6"/>
                </a:solidFill>
                <a:latin typeface="Comic Sans MS" pitchFamily="66" charset="0"/>
              </a:rPr>
              <a:t>Профилактика гельминтозов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обследование воспитанников;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обработка песка в песочницах;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укрытие песка тентом от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4199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33942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Группы здоровья детей 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 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2021 </a:t>
            </a:r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году</a:t>
            </a:r>
            <a:endParaRPr lang="ru-RU" dirty="0">
              <a:latin typeface="+mn-lt"/>
            </a:endParaRPr>
          </a:p>
        </p:txBody>
      </p:sp>
      <p:graphicFrame>
        <p:nvGraphicFramePr>
          <p:cNvPr id="420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68851"/>
              </p:ext>
            </p:extLst>
          </p:nvPr>
        </p:nvGraphicFramePr>
        <p:xfrm>
          <a:off x="1387475" y="1195388"/>
          <a:ext cx="9032875" cy="2208276"/>
        </p:xfrm>
        <a:graphic>
          <a:graphicData uri="http://schemas.openxmlformats.org/drawingml/2006/table">
            <a:tbl>
              <a:tblPr/>
              <a:tblGrid>
                <a:gridCol w="1504950"/>
                <a:gridCol w="1506538"/>
                <a:gridCol w="1504950"/>
                <a:gridCol w="1504950"/>
                <a:gridCol w="1506537"/>
                <a:gridCol w="150495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Группа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здоровья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Состоит на начало 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Состоит на конец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Улучшили группу здоровья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Ухудшили группу здоровья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Без изменений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(одна цифра)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275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166</a:t>
                      </a:r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42043" name="Rectangle 59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2191679"/>
              </p:ext>
            </p:extLst>
          </p:nvPr>
        </p:nvGraphicFramePr>
        <p:xfrm>
          <a:off x="2257166" y="3602038"/>
          <a:ext cx="7471719" cy="2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4403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263" y="261938"/>
            <a:ext cx="18399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607" y="233941"/>
            <a:ext cx="1120928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1749425" y="1512888"/>
            <a:ext cx="86217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folHlink"/>
                </a:solidFill>
                <a:latin typeface="Comic Sans MS" pitchFamily="66" charset="0"/>
              </a:rPr>
              <a:t>Наш детский сад любимый-</a:t>
            </a:r>
          </a:p>
          <a:p>
            <a:pPr algn="ctr"/>
            <a:r>
              <a:rPr lang="ru-RU" sz="3600" dirty="0">
                <a:solidFill>
                  <a:schemeClr val="folHlink"/>
                </a:solidFill>
                <a:latin typeface="Comic Sans MS" pitchFamily="66" charset="0"/>
              </a:rPr>
              <a:t>Веселая планета,</a:t>
            </a:r>
          </a:p>
          <a:p>
            <a:pPr algn="ctr"/>
            <a:r>
              <a:rPr lang="ru-RU" sz="3600" dirty="0">
                <a:solidFill>
                  <a:schemeClr val="folHlink"/>
                </a:solidFill>
                <a:latin typeface="Comic Sans MS" pitchFamily="66" charset="0"/>
              </a:rPr>
              <a:t>Для нас стал общим домом, </a:t>
            </a:r>
          </a:p>
          <a:p>
            <a:pPr algn="ctr"/>
            <a:r>
              <a:rPr lang="ru-RU" sz="3600" dirty="0">
                <a:solidFill>
                  <a:schemeClr val="folHlink"/>
                </a:solidFill>
                <a:latin typeface="Comic Sans MS" pitchFamily="66" charset="0"/>
              </a:rPr>
              <a:t>Где очень много </a:t>
            </a:r>
            <a:r>
              <a:rPr lang="ru-RU" sz="3600" smtClean="0">
                <a:solidFill>
                  <a:schemeClr val="folHlink"/>
                </a:solidFill>
                <a:latin typeface="Comic Sans MS" pitchFamily="66" charset="0"/>
              </a:rPr>
              <a:t>любви и света</a:t>
            </a:r>
            <a:r>
              <a:rPr lang="ru-RU" sz="3600" dirty="0">
                <a:solidFill>
                  <a:schemeClr val="folHlink"/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88533" y="286129"/>
            <a:ext cx="960240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Краткая характеристика учреждения 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831850" y="941388"/>
            <a:ext cx="1099978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 </a:t>
            </a:r>
            <a:r>
              <a:rPr lang="ru-RU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Олененок</a:t>
            </a:r>
            <a:r>
              <a:rPr lang="ru-RU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 -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 «Алмазик» 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в филиале  детского сада    функционирует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 с фактической наполняемостью 292 детей.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раннего возраста –  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младшая группа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группа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56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</a:t>
            </a:r>
          </a:p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группа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3200400" y="3436938"/>
            <a:ext cx="86312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Для проведения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профилактической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работы в детском саду функционируют: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медицинский кабинет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прививочный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 помещения оснащены согласно требованиям СанПиН 2.4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..3648– 20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утв. постановлением Главного государственного санитарного врача РФ 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28.09.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28;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4713" y="206375"/>
            <a:ext cx="2176462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38125"/>
            <a:ext cx="7021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Нормативно правовое обеспечение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235575" y="16113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938213"/>
            <a:ext cx="1077753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109538"/>
            <a:ext cx="19050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1263" y="109538"/>
            <a:ext cx="17875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347663"/>
            <a:ext cx="67929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Нормативно правовое обеспечение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138" y="119063"/>
            <a:ext cx="2057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157163"/>
            <a:ext cx="2051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9" name="Group 11"/>
          <p:cNvGrpSpPr>
            <a:grpSpLocks noChangeAspect="1"/>
          </p:cNvGrpSpPr>
          <p:nvPr/>
        </p:nvGrpSpPr>
        <p:grpSpPr bwMode="auto">
          <a:xfrm>
            <a:off x="257175" y="1158875"/>
            <a:ext cx="11060113" cy="4752975"/>
            <a:chOff x="162" y="730"/>
            <a:chExt cx="6967" cy="2994"/>
          </a:xfrm>
        </p:grpSpPr>
        <p:sp>
          <p:nvSpPr>
            <p:cNvPr id="1741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62" y="730"/>
              <a:ext cx="6839" cy="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62" y="732"/>
              <a:ext cx="87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Санитарно</a:t>
              </a:r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971" y="732"/>
              <a:ext cx="1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1029" y="732"/>
              <a:ext cx="426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эпидемиологические правила и нормативы " Санитарно</a:t>
              </a:r>
              <a:endParaRPr lang="ru-RU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5216" y="732"/>
              <a:ext cx="1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5274" y="732"/>
              <a:ext cx="168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эпидемиологические </a:t>
              </a:r>
              <a:endParaRPr lang="ru-RU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62" y="943"/>
              <a:ext cx="645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требования к устройству, содержанию и организации режима работы в дошкольных </a:t>
              </a:r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62" y="1154"/>
              <a:ext cx="260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 dirty="0">
                  <a:solidFill>
                    <a:srgbClr val="000000"/>
                  </a:solidFill>
                  <a:latin typeface="Times New Roman" pitchFamily="18" charset="0"/>
                </a:rPr>
                <a:t>организациях СанПиН </a:t>
              </a:r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2.4.3648- </a:t>
              </a:r>
              <a:endParaRPr lang="ru-RU" dirty="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2693" y="115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dirty="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780" y="1154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824" y="1154"/>
              <a:ext cx="303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2300" dirty="0">
                  <a:solidFill>
                    <a:srgbClr val="000000"/>
                  </a:solidFill>
                  <a:latin typeface="Times New Roman" pitchFamily="18" charset="0"/>
                </a:rPr>
                <a:t>утв. постановлением Главного </a:t>
              </a:r>
              <a:r>
                <a:rPr lang="ru-RU" sz="2300" dirty="0" err="1">
                  <a:solidFill>
                    <a:srgbClr val="000000"/>
                  </a:solidFill>
                  <a:latin typeface="Times New Roman" pitchFamily="18" charset="0"/>
                </a:rPr>
                <a:t>госу</a:t>
              </a:r>
              <a:endParaRPr lang="ru-RU" dirty="0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5702" y="1154"/>
              <a:ext cx="112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дарственного </a:t>
              </a:r>
              <a:endParaRPr lang="ru-RU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162" y="1365"/>
              <a:ext cx="355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 dirty="0">
                  <a:solidFill>
                    <a:srgbClr val="000000"/>
                  </a:solidFill>
                  <a:latin typeface="Times New Roman" pitchFamily="18" charset="0"/>
                </a:rPr>
                <a:t>санитарного врача РФ от </a:t>
              </a:r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28.09.</a:t>
              </a:r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2020 </a:t>
              </a:r>
              <a:r>
                <a:rPr lang="ru-RU" sz="2300" dirty="0">
                  <a:solidFill>
                    <a:srgbClr val="000000"/>
                  </a:solidFill>
                  <a:latin typeface="Times New Roman" pitchFamily="18" charset="0"/>
                </a:rPr>
                <a:t>г. № </a:t>
              </a:r>
              <a:r>
                <a:rPr lang="ru-RU" sz="2300" dirty="0" smtClean="0">
                  <a:solidFill>
                    <a:srgbClr val="000000"/>
                  </a:solidFill>
                  <a:latin typeface="Times New Roman" pitchFamily="18" charset="0"/>
                </a:rPr>
                <a:t>28;</a:t>
              </a:r>
              <a:endParaRPr lang="ru-RU" dirty="0"/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3946" y="1365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62" y="1576"/>
              <a:ext cx="690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Инструкция по проведению профилактических осмотров детей дошкольного и школьного </a:t>
              </a:r>
              <a:endParaRPr lang="ru-RU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62" y="1787"/>
              <a:ext cx="216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возрастов на основе медико</a:t>
              </a:r>
              <a:endParaRPr lang="ru-RU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252" y="1787"/>
              <a:ext cx="1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/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2310" y="1787"/>
              <a:ext cx="332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экономических нормативов, утв. приказом </a:t>
              </a:r>
              <a:endParaRPr lang="ru-RU"/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62" y="1998"/>
              <a:ext cx="370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Минздравмедпрома России от 14.03.1995 № 60; </a:t>
              </a:r>
              <a:endParaRPr lang="ru-RU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3788" y="1998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162" y="2209"/>
              <a:ext cx="1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57" y="2209"/>
              <a:ext cx="61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риказ Минздрава России и Минобразования России от 30.06.1992 № 186/272 "О </a:t>
              </a:r>
              <a:endParaRPr lang="ru-RU"/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162" y="2420"/>
              <a:ext cx="629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совершенствовании системы медицинского обеспечения детей в образовательных </a:t>
              </a:r>
              <a:endParaRPr lang="ru-RU"/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162" y="2632"/>
              <a:ext cx="122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учреждениях"; </a:t>
              </a:r>
              <a:endParaRPr lang="ru-RU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1313" y="2632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162" y="2843"/>
              <a:ext cx="696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письмо Минобрнауки России от 22.04.2009 № 03768 "О медицинском обслуживании детей </a:t>
              </a:r>
              <a:endParaRPr lang="ru-RU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162" y="3054"/>
              <a:ext cx="94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в дошкольн</a:t>
              </a:r>
              <a:endParaRPr lang="ru-RU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1038" y="3054"/>
              <a:ext cx="280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ых образовательных учреждениях"; </a:t>
              </a:r>
              <a:endParaRPr lang="ru-RU"/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3761" y="3054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162" y="3265"/>
              <a:ext cx="609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Основополагающим документом, фиксирующим необходимость медицинского </a:t>
              </a:r>
              <a:endParaRPr lang="ru-RU"/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162" y="3476"/>
              <a:ext cx="517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обслуживания воспитанников, является Устав АНО ДО «Алмазик».</a:t>
              </a:r>
              <a:endParaRPr lang="ru-RU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5255" y="3476"/>
              <a:ext cx="11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363" y="663575"/>
            <a:ext cx="1123315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Формы и методы оздоровления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latin typeface="+mn-lt"/>
              </a:rPr>
              <a:t>1. Физические упражнения: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- утренняя гимнастика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- физкультурные занятия, спортивные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с включением в занятие комплексов для профилактики плоскостопия и сколиоза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</a:t>
            </a:r>
            <a:r>
              <a:rPr lang="ru-RU" dirty="0" smtClean="0">
                <a:latin typeface="+mn-lt"/>
              </a:rPr>
              <a:t>- </a:t>
            </a:r>
            <a:r>
              <a:rPr lang="ru-RU" dirty="0">
                <a:latin typeface="+mn-lt"/>
              </a:rPr>
              <a:t>гимнастика после сна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latin typeface="+mn-lt"/>
              </a:rPr>
              <a:t>2. Гигиенические и водные процедуры: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умывание рук и лица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игры с водой в летний период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обеспечение чистоты 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latin typeface="+mn-lt"/>
              </a:rPr>
              <a:t>3. Воздушный режим: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проветривание помещений (в том числе сквозное) в отсутствие детей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сон при открытых фрамугах в летний период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прогулки на свежем воздухе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воздушные </a:t>
            </a:r>
            <a:r>
              <a:rPr lang="ru-RU" dirty="0" smtClean="0">
                <a:latin typeface="+mn-lt"/>
              </a:rPr>
              <a:t>ванны и солнечные ванны в летний период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- обеспечение температурного режима и чистоты воздуха</a:t>
            </a:r>
          </a:p>
        </p:txBody>
      </p:sp>
      <p:pic>
        <p:nvPicPr>
          <p:cNvPr id="184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8863" y="76200"/>
            <a:ext cx="20256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5" y="3270421"/>
            <a:ext cx="1482810" cy="30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4. Диетотерапия: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- рациональное сбалансированное питание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- индивидуальное меню (детям с аллергическими и хроническими заболеваниями)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витаминизация 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 блюда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витамином «С»</a:t>
            </a:r>
            <a:endParaRPr lang="ru-RU" i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5. Стимулирующие мероприятия: 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- дыхательная гимнастика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- рефлекторная дорожка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- использование модульного оборудования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i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Вакцинопрофилактика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0"/>
            <a:ext cx="21764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59" y="3194823"/>
            <a:ext cx="1422057" cy="287500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2151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7938" y="95250"/>
            <a:ext cx="18383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 flipH="1">
            <a:off x="2047875" y="403225"/>
            <a:ext cx="664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333F50"/>
                </a:solidFill>
                <a:latin typeface="Comic Sans MS" pitchFamily="66" charset="0"/>
                <a:ea typeface="FrankRuehl"/>
                <a:cs typeface="FrankRuehl"/>
              </a:rPr>
              <a:t>Поступление детей в детский сад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687" y="936895"/>
            <a:ext cx="1087482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ln>
                  <a:solidFill>
                    <a:srgbClr val="7030A0"/>
                  </a:solidFill>
                </a:ln>
                <a:solidFill>
                  <a:srgbClr val="990000">
                    <a:lumMod val="20000"/>
                    <a:lumOff val="8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kern="0" dirty="0">
                <a:solidFill>
                  <a:srgbClr val="990000"/>
                </a:solidFill>
              </a:rPr>
              <a:t>Знакомство  с ребёнком начинается с изучения документов: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формы №026-у, диспансерного листа, которые оформляются в детской поликлинике по месту жительства. Заполняются данные по анамнезу, уточняются индивидуальные особенности ребенка (аллергия на продукты, реакции на вакцинацию и т.д.) заводится карта истории развития ребенка ф № 112-у. Родители знакомятся с правилами детского сада.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Новые дети поступают в группу не более 2-3 человек в неделю. В целях профилактики переутомления и перевозбуждения нервной системы, период посещения  сокращается в первые 2 дня до 1-2 часов;  на 3-5 день  до 4часов; на 6 день - 6 часов и далее.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Дневной сон в этот период предлагается провести дома. 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При ежедневном обходе групп  медицинский персонал обращает внимание   на состояние здоровья ребенка, его  поведение, аппетит и сон.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Даются  советы по режиму дня и уходу.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 Обычно ребёнок адаптируется за 1-2 месяца,  при  условии регулярного посещения детского сада.</a:t>
            </a:r>
          </a:p>
          <a:p>
            <a:pPr>
              <a:defRPr/>
            </a:pPr>
            <a:r>
              <a:rPr lang="ru-RU" sz="1600" kern="0" dirty="0">
                <a:solidFill>
                  <a:srgbClr val="990000"/>
                </a:solidFill>
              </a:rPr>
              <a:t>Признаки  завершения </a:t>
            </a:r>
            <a:r>
              <a:rPr lang="ru-RU" sz="1600" kern="0" dirty="0" smtClean="0">
                <a:solidFill>
                  <a:srgbClr val="990000"/>
                </a:solidFill>
              </a:rPr>
              <a:t>адаптации: адекватное </a:t>
            </a:r>
            <a:r>
              <a:rPr lang="ru-RU" sz="1600" kern="0" dirty="0">
                <a:solidFill>
                  <a:srgbClr val="990000"/>
                </a:solidFill>
              </a:rPr>
              <a:t>поведение, положительное  эмоциональное  состояние, хороший сон, аппетит, прибавка  веса по возрасту.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1513" name="Picture 2" descr="C:\Users\ольга\Pictures\Дети\post-142790-12685893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02038"/>
            <a:ext cx="1600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2355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3488" y="403225"/>
            <a:ext cx="19272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6663" y="495300"/>
            <a:ext cx="74755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Организация питание</a:t>
            </a:r>
          </a:p>
        </p:txBody>
      </p:sp>
      <p:pic>
        <p:nvPicPr>
          <p:cNvPr id="23561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3488" y="3245708"/>
            <a:ext cx="1927225" cy="286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5250"/>
            <a:ext cx="26749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36823" y="1122363"/>
            <a:ext cx="905338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заболеваниям. Поэтому в детском саду разработано двадцатидневное цикличное меню, которое используется при составлении ежедневного рациона питания. При отсутствии каких-либо продуктов используется таблица взаимозаменяемости пищевых веществ. Ежемесячно подводятся итоги соответствия содержания питания по белкам, жирам, углеводам, килокалорий соответствия требованиям СанПиН 2.4.1.3049-13 от 15.05.2013 №26. Ежедневно контролируется качество поступающей продукции и соблюдение технологии ее приготовления.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5551488" y="168751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893888" y="95250"/>
            <a:ext cx="986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2560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2738" y="261938"/>
            <a:ext cx="1555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600000">
            <a:off x="1524000" y="95250"/>
            <a:ext cx="86756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 Нормы физиологических потребностей в энергии и пищевых веществах для детей возрастных групп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8267" y="833190"/>
          <a:ext cx="8957735" cy="20646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41323"/>
                <a:gridCol w="4143792"/>
                <a:gridCol w="2006788"/>
                <a:gridCol w="1965832"/>
              </a:tblGrid>
              <a:tr h="412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 (в сутки)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2 лет до 3 лет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3-7 лет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2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Энергия (ккал)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1400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1800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2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Белок,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2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Жиры,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2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Углеводы,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261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9" name="Прямоугольник 6"/>
          <p:cNvSpPr>
            <a:spLocks noChangeArrowheads="1"/>
          </p:cNvSpPr>
          <p:nvPr/>
        </p:nvSpPr>
        <p:spPr bwMode="auto">
          <a:xfrm>
            <a:off x="1524000" y="3105150"/>
            <a:ext cx="867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F50"/>
                </a:solidFill>
                <a:latin typeface="Comic Sans MS" pitchFamily="66" charset="0"/>
              </a:rPr>
              <a:t>Показатели калорийности питания детского сада № 1 за </a:t>
            </a:r>
            <a:r>
              <a:rPr lang="ru-RU" b="1" dirty="0" smtClean="0">
                <a:solidFill>
                  <a:srgbClr val="333F50"/>
                </a:solidFill>
                <a:latin typeface="Comic Sans MS" pitchFamily="66" charset="0"/>
              </a:rPr>
              <a:t>21</a:t>
            </a:r>
            <a:r>
              <a:rPr lang="ru-RU" b="1" dirty="0" smtClean="0">
                <a:solidFill>
                  <a:srgbClr val="333F5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333F50"/>
                </a:solidFill>
                <a:latin typeface="Comic Sans MS" pitchFamily="66" charset="0"/>
              </a:rPr>
              <a:t>год</a:t>
            </a:r>
          </a:p>
        </p:txBody>
      </p:sp>
      <p:graphicFrame>
        <p:nvGraphicFramePr>
          <p:cNvPr id="2565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13026"/>
              </p:ext>
            </p:extLst>
          </p:nvPr>
        </p:nvGraphicFramePr>
        <p:xfrm>
          <a:off x="2336800" y="3567113"/>
          <a:ext cx="8805863" cy="2308225"/>
        </p:xfrm>
        <a:graphic>
          <a:graphicData uri="http://schemas.openxmlformats.org/drawingml/2006/table">
            <a:tbl>
              <a:tblPr/>
              <a:tblGrid>
                <a:gridCol w="1760538"/>
                <a:gridCol w="1760537"/>
                <a:gridCol w="1762125"/>
                <a:gridCol w="1760538"/>
                <a:gridCol w="1762125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Ккал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55,32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53,79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228,43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1689,48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58,65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57,05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234,87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1709,21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квартал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54,78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52,72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227,64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1702,34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59,43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56,60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236,75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1715,27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Средний показатель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57,02</a:t>
                      </a:r>
                      <a:endParaRPr lang="ru-RU" b="1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55,04</a:t>
                      </a:r>
                      <a:endParaRPr lang="ru-RU" b="1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231,92</a:t>
                      </a:r>
                      <a:endParaRPr lang="ru-RU" b="1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1704,07</a:t>
                      </a:r>
                      <a:endParaRPr lang="ru-RU" b="1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pic>
        <p:nvPicPr>
          <p:cNvPr id="25654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5250"/>
            <a:ext cx="18938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1497</Words>
  <Application>Microsoft Office PowerPoint</Application>
  <PresentationFormat>Широкоэкранный</PresentationFormat>
  <Paragraphs>309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Constantia</vt:lpstr>
      <vt:lpstr>Ebrima</vt:lpstr>
      <vt:lpstr>FrankRuehl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Чиркова Наталья Юрьевна</cp:lastModifiedBy>
  <cp:revision>189</cp:revision>
  <dcterms:created xsi:type="dcterms:W3CDTF">2013-05-01T08:42:49Z</dcterms:created>
  <dcterms:modified xsi:type="dcterms:W3CDTF">2022-03-30T01:54:09Z</dcterms:modified>
</cp:coreProperties>
</file>