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1" r:id="rId3"/>
    <p:sldId id="274" r:id="rId4"/>
    <p:sldId id="269" r:id="rId5"/>
    <p:sldId id="261" r:id="rId6"/>
    <p:sldId id="262" r:id="rId7"/>
    <p:sldId id="270" r:id="rId8"/>
    <p:sldId id="266" r:id="rId9"/>
    <p:sldId id="267" r:id="rId10"/>
    <p:sldId id="272" r:id="rId11"/>
    <p:sldId id="264" r:id="rId12"/>
    <p:sldId id="265" r:id="rId1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54" autoAdjust="0"/>
  </p:normalViewPr>
  <p:slideViewPr>
    <p:cSldViewPr>
      <p:cViewPr varScale="1">
        <p:scale>
          <a:sx n="104" d="100"/>
          <a:sy n="104" d="100"/>
        </p:scale>
        <p:origin x="182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6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4.pn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9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9832" y="22048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itchFamily="34" charset="0"/>
                <a:cs typeface="Times New Roman" panose="02020603050405020304" pitchFamily="18" charset="0"/>
              </a:rPr>
              <a:t>Материально – техническое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itchFamily="34" charset="0"/>
                <a:cs typeface="Times New Roman" panose="02020603050405020304" pitchFamily="18" charset="0"/>
              </a:rPr>
              <a:t>оснащение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b="48127"/>
          <a:stretch/>
        </p:blipFill>
        <p:spPr>
          <a:xfrm>
            <a:off x="3347864" y="-26355"/>
            <a:ext cx="3380509" cy="10753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07" y="1089535"/>
            <a:ext cx="1737850" cy="89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22" y="-16977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85" y="5172534"/>
            <a:ext cx="2016224" cy="1512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62" y="1557159"/>
            <a:ext cx="2019489" cy="1737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7" y="1638830"/>
            <a:ext cx="2022229" cy="1574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85" y="3558564"/>
            <a:ext cx="2016224" cy="1512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4" y="5170085"/>
            <a:ext cx="2019489" cy="15146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7" y="3503456"/>
            <a:ext cx="2019489" cy="15146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84" y="1640886"/>
            <a:ext cx="2019489" cy="1653758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526967" y="156840"/>
            <a:ext cx="8316415" cy="113403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Территория детского сада.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Оснащение:  прогулочные веранды на каждую возрастную группу,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т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ропа здоровья, экологическая тропа,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с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портивная площадка </a:t>
            </a:r>
            <a:endParaRPr lang="ru-RU" sz="16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30" y="3928391"/>
            <a:ext cx="3111175" cy="220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0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98" y="-22703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222833" y="1938392"/>
            <a:ext cx="8985511" cy="286439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В детском саду организовано 5-ти разовое питание на основе цикличного 20- 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ти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 дневного меню, утвержденного исполнительным директором АН ДОО «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Алмазик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». Меню разработано группой специалистов АН ДОО «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Алмазик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»: А.А. 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Коцовской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, И.П. 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Шаповаловой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, Е.В. Франк Н.В., 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Должиковой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, Е.Б. 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Бикметовой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, Р.М. Валиевой, специалистом по питанию С.Ю. Юдиной под руководством главного врача В.Б. 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Бузаевой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, с использованием технологических нормативов и сборника рецептур блюд и кулинарных изделий для питания детей в дошкольных организациях под редакцией М.П. Могильного, В.А. </a:t>
            </a:r>
            <a:r>
              <a:rPr lang="ru-RU" sz="1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Тутельяна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. </a:t>
            </a:r>
            <a:endParaRPr lang="ru-RU" sz="1400" b="1" dirty="0">
              <a:solidFill>
                <a:schemeClr val="tx1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157" y="271854"/>
            <a:ext cx="7776864" cy="81264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 Antiqua" panose="02040602050305030304" pitchFamily="18" charset="0"/>
              </a:rPr>
              <a:t>Качество и организация питания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102182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0" y="71414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526526" y="1190705"/>
            <a:ext cx="8640960" cy="367845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latin typeface="Book Antiqua" panose="02040602050305030304" pitchFamily="18" charset="0"/>
              </a:rPr>
              <a:t>Здание детского сада оборудовано автоматической установкой пожарной сигнализации и системой оповещения и управления эвакуацией людей при пожаре (АУПС и СОУЭ) в соответствии с требованиями части статьи 83 Федерального закона от 22.07.2008 г. № 23 – ФЗ «Технический регламент о требованиях пожарной безопасности» обеспечен вывод сигнала на пульт подразделения пожарной охраны без участия работников объекта и транслирующей этот сигнал организации. В детском саду имеется в наличии кнопка тревожной сигнализации. Сигнал выведен на пульт централизованного наблюдения (ПЦН </a:t>
            </a:r>
            <a:r>
              <a:rPr lang="ru-RU" sz="1400" b="1" dirty="0" err="1">
                <a:latin typeface="Book Antiqua" panose="02040602050305030304" pitchFamily="18" charset="0"/>
              </a:rPr>
              <a:t>Мирнинского</a:t>
            </a:r>
            <a:r>
              <a:rPr lang="ru-RU" sz="1400" b="1" dirty="0">
                <a:latin typeface="Book Antiqua" panose="02040602050305030304" pitchFamily="18" charset="0"/>
              </a:rPr>
              <a:t> ОВО ФФГКУ «УВО ВНГ России по РС(Я)). Установлена система видеонаблюдения: </a:t>
            </a:r>
            <a:r>
              <a:rPr lang="ru-RU" sz="1400" b="1" dirty="0" smtClean="0">
                <a:latin typeface="Book Antiqua" panose="02040602050305030304" pitchFamily="18" charset="0"/>
              </a:rPr>
              <a:t>7 видеокамер </a:t>
            </a:r>
            <a:r>
              <a:rPr lang="ru-RU" sz="1400" b="1" dirty="0">
                <a:latin typeface="Book Antiqua" panose="02040602050305030304" pitchFamily="18" charset="0"/>
              </a:rPr>
              <a:t>наружного и </a:t>
            </a:r>
            <a:r>
              <a:rPr lang="ru-RU" sz="1400" b="1" dirty="0" smtClean="0">
                <a:latin typeface="Book Antiqua" panose="02040602050305030304" pitchFamily="18" charset="0"/>
              </a:rPr>
              <a:t>3 </a:t>
            </a:r>
            <a:r>
              <a:rPr lang="ru-RU" sz="1400" b="1" dirty="0">
                <a:latin typeface="Book Antiqua" panose="02040602050305030304" pitchFamily="18" charset="0"/>
              </a:rPr>
              <a:t>внутреннего наблюдения, </a:t>
            </a:r>
            <a:r>
              <a:rPr lang="ru-RU" sz="1400" b="1" dirty="0" smtClean="0">
                <a:latin typeface="Book Antiqua" panose="02040602050305030304" pitchFamily="18" charset="0"/>
              </a:rPr>
              <a:t>2 </a:t>
            </a:r>
            <a:r>
              <a:rPr lang="ru-RU" sz="1400" b="1" dirty="0">
                <a:latin typeface="Book Antiqua" panose="02040602050305030304" pitchFamily="18" charset="0"/>
              </a:rPr>
              <a:t>домофона, </a:t>
            </a:r>
            <a:r>
              <a:rPr lang="ru-RU" sz="1400" b="1" dirty="0" smtClean="0">
                <a:latin typeface="Book Antiqua" panose="02040602050305030304" pitchFamily="18" charset="0"/>
              </a:rPr>
              <a:t>8 </a:t>
            </a:r>
            <a:r>
              <a:rPr lang="ru-RU" sz="1400" b="1" dirty="0">
                <a:latin typeface="Book Antiqua" panose="02040602050305030304" pitchFamily="18" charset="0"/>
              </a:rPr>
              <a:t>видеодомофонов в групповых помещениях. В дневное время детский сад и прилегающая территория охраняется специалистами (ООО) «АЛРОСА – охрана», в ночное время охрана помещения и территории осуществляется штатным работником детского сада сторожем (с исполнением обязанности уборщика территории</a:t>
            </a:r>
            <a:r>
              <a:rPr lang="ru-RU" sz="1400" b="1" dirty="0" smtClean="0">
                <a:latin typeface="Book Antiqua" panose="02040602050305030304" pitchFamily="18" charset="0"/>
              </a:rPr>
              <a:t>).</a:t>
            </a:r>
            <a:endParaRPr lang="en-US" sz="1400" b="1" dirty="0" smtClean="0">
              <a:latin typeface="Book Antiqua" panose="0204060205030503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* В детском саду установлена беспроводная кнопка вызова персонала с приемником и табличкой с шрифтом Брайля, предназначенной для вызова помощи людям с ограниченными возможностями здоровья в колясках.</a:t>
            </a: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*Имеется подъемник лестничный универсальный, 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м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обильный «ПУМА – УНИ – 130»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9370" y="218900"/>
            <a:ext cx="8851142" cy="82431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Условия обеспечения безопасности жизни и деятельности воспитанников в здании и на территории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27109" r="90000">
                        <a14:foregroundMark x1="36484" y1="39479" x2="36797" y2="42604"/>
                        <a14:foregroundMark x1="32344" y1="48854" x2="37188" y2="55625"/>
                        <a14:foregroundMark x1="44609" y1="35938" x2="44453" y2="42708"/>
                        <a14:foregroundMark x1="45469" y1="49063" x2="61953" y2="58438"/>
                        <a14:foregroundMark x1="62422" y1="49479" x2="46484" y2="59271"/>
                        <a14:foregroundMark x1="63906" y1="49479" x2="63906" y2="56875"/>
                        <a14:foregroundMark x1="55391" y1="5833" x2="63672" y2="20729"/>
                        <a14:foregroundMark x1="51250" y1="32083" x2="63047" y2="39896"/>
                        <a14:foregroundMark x1="44141" y1="22813" x2="44609" y2="26354"/>
                        <a14:foregroundMark x1="28828" y1="64583" x2="38203" y2="85938"/>
                        <a14:foregroundMark x1="43906" y1="64583" x2="51016" y2="80938"/>
                        <a14:foregroundMark x1="43984" y1="49063" x2="44531" y2="59792"/>
                        <a14:foregroundMark x1="44531" y1="59792" x2="63750" y2="60104"/>
                        <a14:foregroundMark x1="61328" y1="61667" x2="44766" y2="60833"/>
                        <a14:foregroundMark x1="49844" y1="43646" x2="64297" y2="43229"/>
                        <a14:foregroundMark x1="62969" y1="75208" x2="65156" y2="83750"/>
                        <a14:backgroundMark x1="31641" y1="45938" x2="64844" y2="45625"/>
                        <a14:backgroundMark x1="31797" y1="29479" x2="66094" y2="29479"/>
                        <a14:backgroundMark x1="43125" y1="61458" x2="65156" y2="62396"/>
                        <a14:backgroundMark x1="41641" y1="61979" x2="41250" y2="86354"/>
                        <a14:backgroundMark x1="55000" y1="63229" x2="55156" y2="88125"/>
                        <a14:backgroundMark x1="49453" y1="44271" x2="64922" y2="44271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1" r="33081" b="38355"/>
          <a:stretch/>
        </p:blipFill>
        <p:spPr>
          <a:xfrm>
            <a:off x="7343800" y="4498850"/>
            <a:ext cx="1800200" cy="23146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822507"/>
            <a:ext cx="1555007" cy="20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3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22137" y="1740883"/>
            <a:ext cx="8564655" cy="80871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просторные прогулочные галереи на 1-ом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и 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2-ом этажах здания, позволяющие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удовлетворить двигательную активность детей в холодный период времени 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года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5651432"/>
            <a:ext cx="8377985" cy="69835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Кабинет старшего воспитателя (</a:t>
            </a:r>
            <a:r>
              <a:rPr lang="ru-RU" sz="16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учебно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 – методические, дидактические пособия, локально – нормативные акты, развивающий материал, игрушки, ПК, принтер, мебель)</a:t>
            </a:r>
            <a:endParaRPr lang="ru-RU" sz="16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9106" y="164520"/>
            <a:ext cx="8564655" cy="816754"/>
          </a:xfrm>
          <a:prstGeom prst="roundRect">
            <a:avLst>
              <a:gd name="adj" fmla="val 31298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Для осуществления </a:t>
            </a:r>
            <a:r>
              <a:rPr lang="ru-RU" sz="16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воспитательно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 - образовательной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деятельности в детском саду 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имеется:</a:t>
            </a:r>
            <a:endParaRPr lang="ru-RU" sz="16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35896" y="2926779"/>
            <a:ext cx="1842960" cy="46651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 ЭТАЖ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5" y="2929116"/>
            <a:ext cx="2390997" cy="1932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97" y="2930327"/>
            <a:ext cx="1998568" cy="1930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4095" y="3728128"/>
            <a:ext cx="1746561" cy="13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251520" y="809156"/>
            <a:ext cx="8892479" cy="321778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Мини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– музей «Якутия мой край родной» (экспонаты, познавательная 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литература, настольные игры,  карта Якутии, геральдика Республики Саха (Якутия),  макеты градообразующих предприятий, макет площади города 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патриотический центр «Россия – Родина моя» (геральдика РФ, плакат, макет русской избы, настольные игры, дидактический материал, демонстрационная кукла);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центр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«Азбука безопасности» (развивающее 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пособие, настольные игры по ПДД, атрибуты для сюжетно – ролевых игр, дорожные знаки, автомобили );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центр патриотического воспитания «Мы разные, но мы вместе» (куклы разных национальностей, информационные карты, государственные символы  России, макеты русской избы)  </a:t>
            </a:r>
            <a:endParaRPr lang="ru-RU" sz="16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99952" y="324099"/>
            <a:ext cx="1842960" cy="46651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 ЭТАЖ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4653893"/>
            <a:ext cx="1855908" cy="17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53893"/>
            <a:ext cx="2376264" cy="177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90" y="4653894"/>
            <a:ext cx="2346137" cy="17596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653893"/>
            <a:ext cx="1758319" cy="17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3419872" y="220628"/>
            <a:ext cx="1842960" cy="46651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 ЭТАЖ</a:t>
            </a:r>
            <a:endParaRPr lang="ru-RU" i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9298" y="746061"/>
            <a:ext cx="8854907" cy="86409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ПЛАВАТЕЛЬНЫЙ БАССЕЙН (спортивное оборудование, инвентарь)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7110" y="3213929"/>
            <a:ext cx="8854907" cy="86409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ЗИМНИЙ САД (комнатные растения, информационные карты, оборудование для трудовой деятельности)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7665" y="4985794"/>
            <a:ext cx="8854907" cy="86409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ЭКОЛОГИЧЕСКИЙ ЦЕНТР/ЦЕНТР ЭКСПЕРИМЕНТИРОВАНИЯ (оборудование, стенды, плакаты, пробирки, часы, макет «Круговорот воды в природе», бросовый, природный материал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613" b="30400"/>
          <a:stretch/>
        </p:blipFill>
        <p:spPr>
          <a:xfrm>
            <a:off x="1619672" y="1746735"/>
            <a:ext cx="2141158" cy="1322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78" y="1754910"/>
            <a:ext cx="1911580" cy="13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5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36" y="-44809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5852858" y="1110018"/>
            <a:ext cx="3426342" cy="140533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Музыкальный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зал (электронное пианино, музыкальный центр, музыкальные инструменты, интерактивная доска, проектор, дидактические музыкальные игры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608" y="980267"/>
            <a:ext cx="2564429" cy="143732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Физкультурный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зал (спортивное оборудование, инвентарь, музыкальный центр, ноутбук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)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87582" y="2589403"/>
            <a:ext cx="3528392" cy="170653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Центр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«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В гостях у сказки».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Р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ечевой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центр 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«Книга Знаний».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И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нтеллектуальный центр «Звездный калейдоскоп».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Ц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ентр «Город мастеров».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Ц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ентр «</a:t>
            </a:r>
            <a:r>
              <a:rPr lang="ru-RU" sz="14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О</a:t>
            </a:r>
            <a:r>
              <a:rPr lang="ru-RU" sz="1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стровок спорта» </a:t>
            </a:r>
            <a:endParaRPr lang="ru-RU" sz="14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83025" y="217958"/>
            <a:ext cx="2442845" cy="87373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2</a:t>
            </a: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ЭТАЖ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8"/>
          <a:stretch/>
        </p:blipFill>
        <p:spPr>
          <a:xfrm>
            <a:off x="354493" y="2806742"/>
            <a:ext cx="2234125" cy="131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b="8001"/>
          <a:stretch/>
        </p:blipFill>
        <p:spPr>
          <a:xfrm>
            <a:off x="6413901" y="2784844"/>
            <a:ext cx="2304256" cy="131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9" y="4849453"/>
            <a:ext cx="1550828" cy="176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88" y="4815620"/>
            <a:ext cx="1745484" cy="1783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07" y="4832334"/>
            <a:ext cx="1486672" cy="17867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14" y="4849453"/>
            <a:ext cx="1711775" cy="176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411" y="4834867"/>
            <a:ext cx="1821789" cy="178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36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36" y="-44809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240518" y="1907096"/>
            <a:ext cx="8680787" cy="252579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Интерактивная доска, интерактивная игровая среда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«Умная пчела», 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ноутбуки, конструкторы </a:t>
            </a:r>
            <a:r>
              <a:rPr lang="en-US" sz="16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LeGOWeDo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, столы для игры в шахматы.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В интеллектуальном центре «Звездный калейдоскоп» расположен  интерактивный стол, программно-аппаратный комплекс (сенсорное устройство) «Колибри</a:t>
            </a:r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», игровой стол для рисования песком со световым эффектом, интерактивная песочница.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21356" y="598366"/>
            <a:ext cx="2448272" cy="63419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2</a:t>
            </a: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ЭТАЖ ХОЛЛ</a:t>
            </a:r>
            <a:endParaRPr lang="ru-RU" dirty="0"/>
          </a:p>
        </p:txBody>
      </p:sp>
      <p:pic>
        <p:nvPicPr>
          <p:cNvPr id="10" name="Рисунок 9" descr="C:\Users\крик\Desktop\КОлибри-ПДД-Мал-e160690842058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48" y="127969"/>
            <a:ext cx="2129026" cy="157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Вебинар по работе с ЛогоПчелкой Bee-bot » Пифаград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4" y="4797152"/>
            <a:ext cx="2004554" cy="157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Базовый набор LEGO WeDo перворобот 958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98" y="4696020"/>
            <a:ext cx="1625321" cy="176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96020"/>
            <a:ext cx="2333081" cy="178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36" y="-44809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59146"/>
            <a:ext cx="6447234" cy="1137945"/>
          </a:xfrm>
        </p:spPr>
        <p:txBody>
          <a:bodyPr>
            <a:normAutofit/>
          </a:bodyPr>
          <a:lstStyle/>
          <a:p>
            <a:endParaRPr lang="ru-RU" sz="2400" dirty="0">
              <a:solidFill>
                <a:srgbClr val="FF0000"/>
              </a:solidFill>
              <a:latin typeface="Book Antiqua" panose="02040602050305030304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221" y="5155491"/>
            <a:ext cx="8316415" cy="113403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Рабочее место, дидактические пособия, настольные игры для коррекционных занятий, диагностический материал для коррекционно – развивающей работы, интерактивная песочница, стол для песка с подсветкой, ПАК «Колибри»</a:t>
            </a:r>
            <a:endParaRPr lang="ru-RU" sz="16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75856" y="1465753"/>
            <a:ext cx="3497163" cy="87373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Кабинет педагога – психолога/учителя - логопеда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2220" y="95794"/>
            <a:ext cx="8316415" cy="113403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Для осуществления коррекционно – развивающей работы в детском саду имеется:</a:t>
            </a:r>
            <a:endParaRPr lang="ru-RU" sz="1600" b="1" dirty="0">
              <a:solidFill>
                <a:srgbClr val="C00000"/>
              </a:solidFill>
              <a:latin typeface="Book Antiqua" panose="02040602050305030304" pitchFamily="18" charset="0"/>
              <a:cs typeface="Calibri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19" y="3212976"/>
            <a:ext cx="1687413" cy="15477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42" y="3212976"/>
            <a:ext cx="1903358" cy="1543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9" y="2339487"/>
            <a:ext cx="1613516" cy="19041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15" y="2870339"/>
            <a:ext cx="1537425" cy="19041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9689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36" y="-44809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25483" y="1562485"/>
            <a:ext cx="9015635" cy="178599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Медицинский кабинет </a:t>
            </a:r>
            <a:r>
              <a:rPr lang="ru-RU" sz="2000" b="1" dirty="0">
                <a:solidFill>
                  <a:srgbClr val="C00000"/>
                </a:solidFill>
                <a:latin typeface="+mj-lt"/>
                <a:cs typeface="Calibri" pitchFamily="34" charset="0"/>
              </a:rPr>
              <a:t>о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снащен современным оборудованием, что позволяет организовать профилактическую и оздоровительную работу с воспитанниками, направленную на сохранение и укрепление здоровья воспитанников;  </a:t>
            </a:r>
            <a:r>
              <a:rPr lang="ru-RU" sz="2000" b="1" dirty="0">
                <a:solidFill>
                  <a:srgbClr val="C00000"/>
                </a:solidFill>
                <a:latin typeface="+mj-lt"/>
                <a:cs typeface="Calibri" pitchFamily="34" charset="0"/>
              </a:rPr>
              <a:t>состоит из прививочного кабинета и кабинета осмотра детей.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55776" y="101979"/>
            <a:ext cx="5631136" cy="7907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Для осуществления медицинской  </a:t>
            </a:r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деятельности в детском саду </a:t>
            </a: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itchFamily="34" charset="0"/>
              </a:rPr>
              <a:t>имеется:</a:t>
            </a:r>
            <a:endParaRPr lang="ru-RU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24128" y="960463"/>
            <a:ext cx="1842960" cy="46651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2</a:t>
            </a: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ЭТАЖ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3536322"/>
            <a:ext cx="2477792" cy="3017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5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lowering &quot; PixelBrush - Портал о дизайне. Скачать фото, ка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" y="0"/>
            <a:ext cx="9313507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16812" y="71541"/>
            <a:ext cx="6447234" cy="1135142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rgbClr val="FF0000"/>
              </a:solidFill>
              <a:latin typeface="Book Antiqua" panose="02040602050305030304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59632" y="71542"/>
            <a:ext cx="7704856" cy="11165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медицинского кабинета</a:t>
            </a:r>
          </a:p>
          <a:p>
            <a:pPr marL="0" indent="0" algn="ctr">
              <a:buNone/>
            </a:pPr>
            <a:endParaRPr lang="ru-RU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990495"/>
              </p:ext>
            </p:extLst>
          </p:nvPr>
        </p:nvGraphicFramePr>
        <p:xfrm>
          <a:off x="683568" y="71541"/>
          <a:ext cx="6480720" cy="6453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8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2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Ростомер РЭП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Тонометр с возрастными манжетами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Стетофонендоскоп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Секундомер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Динамометр кистевой 2 шт.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Плантограф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Оториноскоп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набором воронок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Холодильник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Облучатель-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рециркулятор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переносной Дезар-4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 Рота с таблицей Сивцева-Орловой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 искусственной вентиляции легких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(мешок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Носилки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Травматологическая укладка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6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Термоконтейнер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транспортировки медицинских иммунобиологических препаратов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Терморегистратор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индикатор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56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Посиндромная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укладка медикаментов и перевязочных материалов для оказания неотложной медицинской помощи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Кушетка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Ширма медицинская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Шкаф медицинский для хранения лекарственных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Шкаф для хранения медицинской документации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Персональный компьютер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Принтер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8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Противопедикулезная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укладка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7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Аптечка Анти-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9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890</Words>
  <Application>Microsoft Office PowerPoint</Application>
  <PresentationFormat>Экран (4:3)</PresentationFormat>
  <Paragraphs>90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Book Antiqua</vt:lpstr>
      <vt:lpstr>Calibri</vt:lpstr>
      <vt:lpstr>Segoe UI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 № 37 «Звездочка» - филиал АН ДОО «Алмазик»</dc:title>
  <dc:creator>User</dc:creator>
  <cp:lastModifiedBy>Польшина Елена Михайловна</cp:lastModifiedBy>
  <cp:revision>78</cp:revision>
  <dcterms:created xsi:type="dcterms:W3CDTF">2018-08-27T05:46:15Z</dcterms:created>
  <dcterms:modified xsi:type="dcterms:W3CDTF">2023-08-21T06:20:44Z</dcterms:modified>
</cp:coreProperties>
</file>