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3" r:id="rId5"/>
    <p:sldId id="261" r:id="rId6"/>
    <p:sldId id="268" r:id="rId7"/>
    <p:sldId id="266" r:id="rId8"/>
    <p:sldId id="267" r:id="rId9"/>
    <p:sldId id="269" r:id="rId10"/>
    <p:sldId id="264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33333333333332E-2"/>
          <c:y val="0.11791383219954649"/>
          <c:w val="0.95370370370370372"/>
          <c:h val="0.46418697662792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 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48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1-4814-A713-76D9E7DEE9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 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</c:v>
                </c:pt>
                <c:pt idx="1">
                  <c:v>142</c:v>
                </c:pt>
                <c:pt idx="2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C1-4814-A713-76D9E7DEE9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 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</c:v>
                </c:pt>
                <c:pt idx="1">
                  <c:v>16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C1-4814-A713-76D9E7DEE9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г. 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C1-4814-A713-76D9E7DEE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173696"/>
        <c:axId val="150178688"/>
      </c:barChart>
      <c:catAx>
        <c:axId val="15017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178688"/>
        <c:crosses val="autoZero"/>
        <c:auto val="1"/>
        <c:lblAlgn val="ctr"/>
        <c:lblOffset val="100"/>
        <c:noMultiLvlLbl val="0"/>
      </c:catAx>
      <c:valAx>
        <c:axId val="150178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173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A544-1569-4D69-BF80-71AF3A0342DE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510FC8-D016-4B55-B8B5-D9493F13E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A544-1569-4D69-BF80-71AF3A0342DE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0FC8-D016-4B55-B8B5-D9493F13E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A544-1569-4D69-BF80-71AF3A0342DE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0FC8-D016-4B55-B8B5-D9493F13E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A544-1569-4D69-BF80-71AF3A0342DE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510FC8-D016-4B55-B8B5-D9493F13E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A544-1569-4D69-BF80-71AF3A0342DE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0FC8-D016-4B55-B8B5-D9493F13E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A544-1569-4D69-BF80-71AF3A0342DE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0FC8-D016-4B55-B8B5-D9493F13E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A544-1569-4D69-BF80-71AF3A0342DE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510FC8-D016-4B55-B8B5-D9493F13E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A544-1569-4D69-BF80-71AF3A0342DE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0FC8-D016-4B55-B8B5-D9493F13E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A544-1569-4D69-BF80-71AF3A0342DE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0FC8-D016-4B55-B8B5-D9493F13E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A544-1569-4D69-BF80-71AF3A0342DE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0FC8-D016-4B55-B8B5-D9493F13E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A544-1569-4D69-BF80-71AF3A0342DE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0FC8-D016-4B55-B8B5-D9493F13E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E7A544-1569-4D69-BF80-71AF3A0342DE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510FC8-D016-4B55-B8B5-D9493F13E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49808" y="2348880"/>
            <a:ext cx="79626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Основная образовательная программа 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Детского сада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№ 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36 «Алмазик» -  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филиала АН ДОО «</a:t>
            </a:r>
            <a:r>
              <a:rPr kumimoji="0" lang="ru-RU" sz="28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Алмазик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8" y="103460"/>
            <a:ext cx="3872168" cy="2605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0b54c9c120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1824652" cy="27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571480"/>
            <a:ext cx="4572000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основной образовательной программой детского сада № 36 «Алмазик» можно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ознакомиться: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98" y="4542291"/>
            <a:ext cx="657583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кабинете заведующего детским садом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400" b="1" i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8.00 – 17.00</a:t>
            </a:r>
            <a:endParaRPr lang="ru-RU" sz="2400" b="1" i="1" dirty="0">
              <a:solidFill>
                <a:srgbClr val="C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267528"/>
            <a:ext cx="454002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методическом кабинете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8.00 –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16.00</a:t>
            </a:r>
            <a:endParaRPr lang="ru-RU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873580"/>
            <a:ext cx="487184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группах детского сада </a:t>
            </a:r>
            <a:endParaRPr lang="ru-RU" sz="2400" b="1" dirty="0" smtClean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41498" y="188640"/>
            <a:ext cx="4959130" cy="4311930"/>
          </a:xfrm>
          <a:prstGeom prst="sun">
            <a:avLst>
              <a:gd name="adj" fmla="val 21494"/>
            </a:avLst>
          </a:prstGeom>
          <a:solidFill>
            <a:srgbClr val="F1F959"/>
          </a:solidFill>
          <a:ln w="25400" cap="flat" cmpd="sng" algn="ctr">
            <a:noFill/>
            <a:prstDash val="sysDot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rot="0" spcFirstLastPara="1" vert="horz" wrap="square" lIns="91440" tIns="45720" rIns="91440" bIns="45720" numCol="1" spcCol="0" rtlCol="0" fromWordArt="0" anchor="b" anchorCtr="0" forceAA="0" compatLnSpc="1">
            <a:prstTxWarp prst="textInflat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 w="5715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943634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/>
                <a:ea typeface="Times New Roman"/>
                <a:cs typeface="Times New Roman"/>
              </a:rPr>
              <a:t>Детский сад № </a:t>
            </a:r>
            <a:r>
              <a:rPr kumimoji="0" lang="ru-RU" sz="2200" b="0" i="0" u="none" strike="noStrike" kern="0" cap="none" spc="0" normalizeH="0" baseline="0" noProof="0" dirty="0" smtClean="0">
                <a:ln w="5715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943634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/>
                <a:ea typeface="Times New Roman"/>
                <a:cs typeface="Times New Roman"/>
              </a:rPr>
              <a:t>36</a:t>
            </a:r>
            <a:r>
              <a:rPr kumimoji="0" lang="ru-RU" sz="2200" b="1" i="0" u="none" strike="noStrike" kern="0" cap="none" spc="0" normalizeH="0" baseline="0" noProof="0" dirty="0" smtClean="0">
                <a:ln w="5715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943634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/>
                <a:ea typeface="Times New Roman"/>
                <a:cs typeface="Times New Roman"/>
              </a:rPr>
              <a:t> </a:t>
            </a:r>
            <a:r>
              <a:rPr kumimoji="0" lang="ru-RU" sz="2200" b="1" i="0" u="none" strike="noStrike" kern="0" cap="none" spc="0" normalizeH="0" baseline="0" noProof="0" dirty="0" smtClean="0">
                <a:ln w="5715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95B3D7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/>
                <a:ea typeface="Times New Roman"/>
                <a:cs typeface="Times New Roman"/>
              </a:rPr>
              <a:t>«</a:t>
            </a:r>
            <a:r>
              <a:rPr kumimoji="0" lang="ru-RU" sz="2200" b="1" i="0" u="none" strike="noStrike" kern="0" cap="none" spc="0" normalizeH="0" baseline="0" noProof="0" dirty="0" smtClean="0">
                <a:ln w="5715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/>
                <a:ea typeface="Times New Roman"/>
                <a:cs typeface="Times New Roman"/>
              </a:rPr>
              <a:t>А</a:t>
            </a:r>
            <a:r>
              <a:rPr kumimoji="0" lang="ru-RU" sz="2200" b="1" i="0" u="none" strike="noStrike" kern="0" cap="none" spc="0" normalizeH="0" baseline="0" noProof="0" dirty="0" smtClean="0">
                <a:ln w="5715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E36C0A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/>
                <a:ea typeface="Times New Roman"/>
                <a:cs typeface="Times New Roman"/>
              </a:rPr>
              <a:t>Л</a:t>
            </a:r>
            <a:r>
              <a:rPr kumimoji="0" lang="ru-RU" sz="2200" b="1" i="0" u="none" strike="noStrike" kern="0" cap="none" spc="0" normalizeH="0" baseline="0" noProof="0" dirty="0" smtClean="0">
                <a:ln w="5715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/>
                <a:ea typeface="Times New Roman"/>
                <a:cs typeface="Times New Roman"/>
              </a:rPr>
              <a:t>М</a:t>
            </a:r>
            <a:r>
              <a:rPr kumimoji="0" lang="ru-RU" sz="2200" b="1" i="0" u="none" strike="noStrike" kern="0" cap="none" spc="0" normalizeH="0" baseline="0" noProof="0" dirty="0" smtClean="0">
                <a:ln w="5715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76923C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/>
                <a:ea typeface="Times New Roman"/>
                <a:cs typeface="Times New Roman"/>
              </a:rPr>
              <a:t>А</a:t>
            </a:r>
            <a:r>
              <a:rPr kumimoji="0" lang="ru-RU" sz="2200" b="1" i="0" u="none" strike="noStrike" kern="0" cap="none" spc="0" normalizeH="0" baseline="0" noProof="0" dirty="0" smtClean="0">
                <a:ln w="5715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548DD4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/>
                <a:ea typeface="Times New Roman"/>
                <a:cs typeface="Times New Roman"/>
              </a:rPr>
              <a:t>З</a:t>
            </a:r>
            <a:r>
              <a:rPr kumimoji="0" lang="ru-RU" sz="2200" b="1" i="0" u="none" strike="noStrike" kern="0" cap="none" spc="0" normalizeH="0" baseline="0" noProof="0" dirty="0" smtClean="0">
                <a:ln w="5715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365F91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/>
                <a:ea typeface="Times New Roman"/>
                <a:cs typeface="Times New Roman"/>
              </a:rPr>
              <a:t>И</a:t>
            </a:r>
            <a:r>
              <a:rPr lang="ru-RU" sz="2200" b="1" kern="0" dirty="0" smtClean="0">
                <a:ln w="5715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B2A1C7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к</a:t>
            </a:r>
            <a:r>
              <a:rPr kumimoji="0" lang="ru-RU" sz="2200" b="1" i="0" u="none" strike="noStrike" kern="0" cap="none" spc="0" normalizeH="0" baseline="0" noProof="0" dirty="0" smtClean="0">
                <a:ln w="5715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95B3D7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/>
                <a:ea typeface="Times New Roman"/>
                <a:cs typeface="Times New Roman"/>
              </a:rPr>
              <a:t>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5715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244061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/>
                <a:ea typeface="Times New Roman"/>
                <a:cs typeface="Times New Roman"/>
              </a:rPr>
              <a:t> 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5715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244061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/>
                <a:ea typeface="Times New Roman"/>
                <a:cs typeface="Times New Roman"/>
              </a:rPr>
              <a:t> 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0475" algn="ctr"/>
              </a:tabLst>
              <a:defRPr/>
            </a:pPr>
            <a:r>
              <a:rPr kumimoji="0" lang="ru-RU" sz="1600" b="1" i="0" u="none" strike="noStrike" kern="0" cap="none" spc="0" normalizeH="0" baseline="0" noProof="0" dirty="0">
                <a:ln w="5715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244061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Times New Roman"/>
              </a:rPr>
              <a:t> 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Times New Roman"/>
              </a:rPr>
              <a:t> 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Times New Roman"/>
              </a:rPr>
              <a:t> 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Times New Roman"/>
              </a:rPr>
              <a:t> 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Блок-схема: извлечение 9"/>
          <p:cNvSpPr/>
          <p:nvPr/>
        </p:nvSpPr>
        <p:spPr>
          <a:xfrm>
            <a:off x="2311559" y="420290"/>
            <a:ext cx="260033" cy="378142"/>
          </a:xfrm>
          <a:prstGeom prst="flowChartExtract">
            <a:avLst/>
          </a:prstGeom>
          <a:solidFill>
            <a:srgbClr val="FF5D5D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1" name="Блок-схема: извлечение 10"/>
          <p:cNvSpPr/>
          <p:nvPr/>
        </p:nvSpPr>
        <p:spPr>
          <a:xfrm rot="2706989">
            <a:off x="3636144" y="917447"/>
            <a:ext cx="289397" cy="348894"/>
          </a:xfrm>
          <a:prstGeom prst="flowChartExtract">
            <a:avLst/>
          </a:prstGeom>
          <a:solidFill>
            <a:srgbClr val="F58C23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143116"/>
            <a:ext cx="1509454" cy="1132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Блок-схема: извлечение 12"/>
          <p:cNvSpPr/>
          <p:nvPr/>
        </p:nvSpPr>
        <p:spPr>
          <a:xfrm rot="5400000">
            <a:off x="4277010" y="2084586"/>
            <a:ext cx="211838" cy="378142"/>
          </a:xfrm>
          <a:prstGeom prst="flowChartExtract">
            <a:avLst/>
          </a:prstGeom>
          <a:solidFill>
            <a:srgbClr val="FFFF00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4" name="Блок-схема: извлечение 13"/>
          <p:cNvSpPr/>
          <p:nvPr/>
        </p:nvSpPr>
        <p:spPr>
          <a:xfrm rot="8096253">
            <a:off x="3716057" y="3269836"/>
            <a:ext cx="260033" cy="378142"/>
          </a:xfrm>
          <a:prstGeom prst="flowChartExtract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5" name="Блок-схема: извлечение 14"/>
          <p:cNvSpPr/>
          <p:nvPr/>
        </p:nvSpPr>
        <p:spPr>
          <a:xfrm rot="10982429">
            <a:off x="2321405" y="3764019"/>
            <a:ext cx="260033" cy="378142"/>
          </a:xfrm>
          <a:prstGeom prst="flowChartExtra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6" name="Блок-схема: извлечение 15"/>
          <p:cNvSpPr/>
          <p:nvPr/>
        </p:nvSpPr>
        <p:spPr>
          <a:xfrm rot="13586843">
            <a:off x="986316" y="3241047"/>
            <a:ext cx="260032" cy="378143"/>
          </a:xfrm>
          <a:prstGeom prst="flowChartExtra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7" name="Блок-схема: извлечение 16"/>
          <p:cNvSpPr/>
          <p:nvPr/>
        </p:nvSpPr>
        <p:spPr>
          <a:xfrm rot="16200000">
            <a:off x="420408" y="2070862"/>
            <a:ext cx="211338" cy="405093"/>
          </a:xfrm>
          <a:prstGeom prst="flowChartExtract">
            <a:avLst/>
          </a:prstGeom>
          <a:solidFill>
            <a:srgbClr val="B888DC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8" name="Блок-схема: извлечение 17"/>
          <p:cNvSpPr/>
          <p:nvPr/>
        </p:nvSpPr>
        <p:spPr>
          <a:xfrm rot="18836916">
            <a:off x="986569" y="903626"/>
            <a:ext cx="260033" cy="378142"/>
          </a:xfrm>
          <a:prstGeom prst="flowChartExtract">
            <a:avLst/>
          </a:prstGeom>
          <a:solidFill>
            <a:srgbClr val="FF66CC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00232" y="6286520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7.00 – 19.00</a:t>
            </a:r>
            <a:endParaRPr lang="ru-RU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2392" y="98495"/>
            <a:ext cx="5176738" cy="468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Консультационный центр 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9060" y="503991"/>
            <a:ext cx="4280846" cy="982766"/>
          </a:xfrm>
          <a:prstGeom prst="rect">
            <a:avLst/>
          </a:prstGeom>
        </p:spPr>
        <p:txBody>
          <a:bodyPr wrap="square">
            <a:prstTxWarp prst="textTriangle">
              <a:avLst>
                <a:gd name="adj" fmla="val 85016"/>
              </a:avLst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 36 «АЛМАЗИК» </a:t>
            </a:r>
            <a:endParaRPr lang="ru-RU" sz="105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494375"/>
            <a:ext cx="3817398" cy="428252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филиал АН ДОО «Алмазик»</a:t>
            </a:r>
            <a:endParaRPr lang="ru-RU" sz="105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540" y="3140968"/>
            <a:ext cx="4073828" cy="30162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 smtClean="0">
                <a:solidFill>
                  <a:srgbClr val="2341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Спешим Вам сообщить, что в 2020 году на базе нашего детского сада открыт консультационный центр по оказанию методической, психолого-педагогической, диагностической и консультативной</a:t>
            </a:r>
            <a:r>
              <a:rPr lang="en-US" sz="1600" b="1" i="1" dirty="0" smtClean="0">
                <a:solidFill>
                  <a:srgbClr val="2341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smtClean="0">
                <a:solidFill>
                  <a:srgbClr val="2341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помощи родителям </a:t>
            </a:r>
            <a:endParaRPr lang="en-US" sz="1600" b="1" i="1" dirty="0" smtClean="0">
              <a:solidFill>
                <a:srgbClr val="23412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i="1" dirty="0" smtClean="0">
                <a:solidFill>
                  <a:srgbClr val="2341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(законным представителям) несовершеннолетних обучающихся, обеспечивающим получение детьми дошкольного образования в форме семейного образования.</a:t>
            </a:r>
            <a:endParaRPr lang="ru-RU" sz="1600" b="1" i="1" dirty="0" smtClean="0">
              <a:solidFill>
                <a:srgbClr val="2341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107" y="5949280"/>
            <a:ext cx="8565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 smtClean="0">
                <a:solidFill>
                  <a:srgbClr val="23412E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 Вас нет возможности посетить наш консультационный центр, то можете задать интересующие Вас вопросы по телефону: 8-(41136) 5-41-48, и специалисты детского сада предоставят информацию.</a:t>
            </a:r>
            <a:r>
              <a:rPr lang="ru-RU" sz="1100" b="1" dirty="0" smtClean="0">
                <a:solidFill>
                  <a:srgbClr val="2341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23412E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23412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ds05.infourok.ru/uploads/ex/008c/00129e2b-b8121b86/hello_html_m32abf1a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7" y="95103"/>
            <a:ext cx="3715433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91466" y="1342438"/>
            <a:ext cx="3274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 ребенок не посещает детский сад?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Вашему ребенку от 2 месяцев до </a:t>
            </a:r>
            <a:r>
              <a:rPr lang="en-US" sz="1200" b="1" dirty="0" smtClean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200" b="1" dirty="0" smtClean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лет?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 интересует как развивается ребенок?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Вас имеются определенные трудности?</a:t>
            </a:r>
            <a:endParaRPr lang="ru-RU" sz="1200" b="1" dirty="0">
              <a:solidFill>
                <a:srgbClr val="CC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9304" y="2401143"/>
            <a:ext cx="37808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44025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Обратившись к нам, Вы получите бесплатную помощь специалистов:</a:t>
            </a:r>
          </a:p>
          <a:p>
            <a:pPr marL="171450" indent="-1714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44025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Заведующего д</a:t>
            </a:r>
            <a:r>
              <a:rPr lang="ru-RU" sz="1400" b="1" dirty="0" smtClean="0">
                <a:solidFill>
                  <a:srgbClr val="4402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етским садом</a:t>
            </a:r>
            <a:endParaRPr lang="ru-RU" sz="1400" b="1" dirty="0" smtClean="0">
              <a:solidFill>
                <a:srgbClr val="44025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44025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Старшего воспитателя</a:t>
            </a:r>
          </a:p>
          <a:p>
            <a:pPr marL="171450" indent="-1714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44025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Педагог-психолога</a:t>
            </a:r>
          </a:p>
          <a:p>
            <a:pPr marL="171450" indent="-1714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44025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Инструктора по физкультуре</a:t>
            </a:r>
          </a:p>
          <a:p>
            <a:pPr marL="171450" indent="-1714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44025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Музыкального руководителя</a:t>
            </a:r>
          </a:p>
          <a:p>
            <a:pPr marL="171450" indent="-1714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44025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Воспитателя</a:t>
            </a:r>
            <a:endParaRPr lang="ru-RU" sz="1400" b="1" dirty="0">
              <a:solidFill>
                <a:srgbClr val="44025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304" y="4437112"/>
            <a:ext cx="3629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4402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консультационных центров, </a:t>
            </a:r>
            <a:endParaRPr lang="en-US" sz="1400" b="1" dirty="0">
              <a:solidFill>
                <a:srgbClr val="4402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4402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люди с большим опытом работы и профильным </a:t>
            </a:r>
            <a:r>
              <a:rPr lang="ru-RU" sz="1400" b="1" dirty="0" smtClean="0">
                <a:solidFill>
                  <a:srgbClr val="4402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образованием.</a:t>
            </a:r>
            <a:endParaRPr lang="ru-RU" sz="1400" b="1" dirty="0">
              <a:solidFill>
                <a:srgbClr val="4402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1844824"/>
            <a:ext cx="34271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родителей (законных представителей) детей в возрасте от 2 месяцев до 8 лет, не посещающих детский сад получающих дошкольное образование в форме семейного образования</a:t>
            </a:r>
            <a:endParaRPr lang="ru-RU" sz="1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4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3429000"/>
            <a:ext cx="3643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8596" y="5727158"/>
            <a:ext cx="51435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696" y="5301208"/>
            <a:ext cx="8319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разработана на основе Федерального государственного образовательного стандарта дошкольного образования </a:t>
            </a:r>
            <a:r>
              <a:rPr lang="ru-RU" sz="1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 ДО (Приказ № 1155 от 17 октября 2013 г.)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предназначена для использования в дошкольных образовательных организациях для формирования основных образовательных программ (ООП).</a:t>
            </a:r>
            <a:endParaRPr lang="ru-RU" sz="1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67803"/>
            <a:ext cx="50097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Цель Программы – с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оздание благоприятных условий для разностороннего и целостного развития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</a:t>
            </a:r>
            <a:r>
              <a:rPr lang="ru-RU" sz="16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78311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gradFill>
                  <a:gsLst>
                    <a:gs pos="0">
                      <a:srgbClr val="5A0A00"/>
                    </a:gs>
                    <a:gs pos="78000">
                      <a:srgbClr val="FF6601"/>
                    </a:gs>
                    <a:gs pos="100000">
                      <a:srgbClr val="FFFDFB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Разработана на основе Федеральной образовательной программе дошкольного образования (Приказ от 28.12.2022 г. № 71847)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 descr="C:\Users\karasevata\Desktop\c7e8a3cd-82ac-403d-abbe-c9e34cfcc64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20564" r="15811" b="3786"/>
          <a:stretch/>
        </p:blipFill>
        <p:spPr bwMode="auto">
          <a:xfrm rot="367686">
            <a:off x="6863695" y="2971386"/>
            <a:ext cx="1762878" cy="2286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karasevata\Desktop\a6cf54d7-642b-41d4-b978-3afcc131971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3979" r="5046"/>
          <a:stretch/>
        </p:blipFill>
        <p:spPr bwMode="auto">
          <a:xfrm rot="21312219">
            <a:off x="5681319" y="1567217"/>
            <a:ext cx="1599041" cy="2243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4256" y="95312"/>
            <a:ext cx="7147954" cy="1938992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«Занимательные финансы»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Программа азы финансовой культуры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дошкольников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ознавательного развития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детей 5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- 8 лет.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Л.В. Стахович, Е.В.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Семенкова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Л.Ю.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Рыжановская</a:t>
            </a:r>
            <a:endParaRPr lang="ru-RU" sz="2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8542" y="2034304"/>
            <a:ext cx="714795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70C0"/>
                </a:solidFill>
                <a:latin typeface="Bookman Old Style" pitchFamily="18" charset="0"/>
              </a:rPr>
              <a:t>Предполагает  заложение основ финансовой культуры и азов финансовой грамотности в дошкольном возрасте в русле формирования здорового отношения к деньгам, совершенствования общения ребенка со взрослыми и сверстниками при реализации интереса к материальным ценностям.</a:t>
            </a:r>
            <a:endParaRPr lang="ru-RU" sz="17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6680" y="4119008"/>
            <a:ext cx="441461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Bookman Old Style" pitchFamily="18" charset="0"/>
              </a:rPr>
              <a:t>Программа </a:t>
            </a:r>
            <a:r>
              <a:rPr lang="ru-RU" sz="1700" b="1" dirty="0" smtClean="0">
                <a:solidFill>
                  <a:srgbClr val="002060"/>
                </a:solidFill>
                <a:latin typeface="Bookman Old Style" pitchFamily="18" charset="0"/>
              </a:rPr>
              <a:t>предусмотрена как дополнительное образование детей старшего дошкольного возраста, соответствует возрастным возможностям и способствует выполнению целевых ориентиров ФГОС ДО.</a:t>
            </a:r>
            <a:endParaRPr lang="ru-RU" sz="17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https://static.tildacdn.com/tild3565-3030-4131-b331-363830326138/769_____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6" t="5136" r="19971" b="5136"/>
          <a:stretch/>
        </p:blipFill>
        <p:spPr bwMode="auto">
          <a:xfrm rot="20880708">
            <a:off x="357172" y="2801196"/>
            <a:ext cx="1379557" cy="19943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static.tildacdn.com/tild6339-6332-4232-a530-383064626438/770____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6" t="5177" r="20163" b="5177"/>
          <a:stretch/>
        </p:blipFill>
        <p:spPr bwMode="auto">
          <a:xfrm rot="680547">
            <a:off x="3312516" y="3523705"/>
            <a:ext cx="1243809" cy="1784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img1.labirint.ru/books68/677402/coverbi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97" y="3488612"/>
            <a:ext cx="1306779" cy="185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wcbook.ru/data/book/989/9898828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" b="2588"/>
          <a:stretch/>
        </p:blipFill>
        <p:spPr bwMode="auto">
          <a:xfrm rot="160236">
            <a:off x="2320617" y="4777365"/>
            <a:ext cx="1387319" cy="1864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img-gorod.ru/27/114/2711437_detai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346">
            <a:off x="241727" y="261087"/>
            <a:ext cx="1614192" cy="223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tatic.tildacdn.com/tild3630-3937-4533-b439-356136356134/source-2.jpe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5136" r="20114" b="5136"/>
          <a:stretch/>
        </p:blipFill>
        <p:spPr bwMode="auto">
          <a:xfrm rot="21345269">
            <a:off x="465681" y="4780151"/>
            <a:ext cx="1311000" cy="1821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44" y="167108"/>
            <a:ext cx="8143932" cy="1785104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2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«Учет региональных и этнокультурных особенностей в основных образовательных программах дошкольных образовательных организаций Республики Саха (Якутия)» под ред. С. С. Семенова, Д. Г. Ефимова, Ю. В. Андросова.</a:t>
            </a:r>
          </a:p>
        </p:txBody>
      </p:sp>
      <p:sp>
        <p:nvSpPr>
          <p:cNvPr id="3" name="AutoShape 2" descr="&amp;Fcy;&amp;lcy;&amp;acy;&amp;gcy; &amp;gcy;&amp;ocy;&amp;rcy;&amp;ocy;&amp;dcy;&amp;acy; &amp;Mcy;&amp;icy;&amp;rcy;&amp;ncy;&amp;ycy;&amp;jcy;"/>
          <p:cNvSpPr>
            <a:spLocks noChangeAspect="1" noChangeArrowheads="1"/>
          </p:cNvSpPr>
          <p:nvPr/>
        </p:nvSpPr>
        <p:spPr bwMode="auto">
          <a:xfrm>
            <a:off x="63500" y="-136525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&amp;Gcy;&amp;iecy;&amp;rcy;&amp;bcy; &amp;Rcy;&amp;iecy;&amp;scy;&amp;pcy;&amp;ucy;&amp;bcy;&amp;lcy;&amp;icy;&amp;kcy;&amp;icy; &amp;Scy;&amp;acy;&amp;khcy;&amp;acy; (&amp;YAcy;&amp;kcy;&amp;ucy;&amp;tcy;&amp;icy;&amp;yacy;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929066"/>
            <a:ext cx="1928826" cy="19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2285992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В  методическом  пособии  включены  занятия  и  дидактические  игры,  разработанные  для реализации  основной  образовательной  программы  дошкольного  образования  с  учётом региональных  и  этнокультурных  особенностей  Республики  Саха  (Якутия),  по  пяти образовательным  областям.  Пособие  предназначено  для  дошкольных  организаций,  ведущих образовательную  деятельность  на  русском  языке.</a:t>
            </a:r>
            <a:endParaRPr lang="ru-RU" sz="16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3978298"/>
            <a:ext cx="68580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7030A0"/>
                </a:solidFill>
              </a:rPr>
              <a:t>	</a:t>
            </a:r>
            <a:r>
              <a:rPr lang="ru-RU" sz="1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Приобщение  детей  к  истокам  культуры  той  местности,   на  которой  они  проживают , соприкосновение  с  народным  искусством,   традициями,   историей  родного  края,   участие  в народных  праздниках  духовно  обогащают  ребенка,   содействуют  формированию  региональной  и  этнокультурной  идентичности.   В  связи  с  этим  одним  из  основных  задач  дошкольного образования является воспитание у него эмоционально-положительного отношения к родному краю,   развитие  умения  видеть  и  понимать  красоту  окружающей  природы,   желание  узнать  больше об  особенностях  культуры  и  традиций  народов,   природы  и  истории  родного  края.</a:t>
            </a:r>
            <a:endParaRPr lang="ru-RU" sz="1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119889"/>
            <a:ext cx="7776864" cy="1569660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Парциальная программа </a:t>
            </a:r>
            <a:endParaRPr lang="ru-RU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«Приобщение детей к истокам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русской народной культуры»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под ред. О. Л. Князева, М. Д.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Маханева</a:t>
            </a:r>
            <a:endParaRPr lang="ru-RU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39391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Программа определяет новые ориентиры </a:t>
            </a:r>
            <a:endParaRPr lang="ru-RU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нравственно-патриотического 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воспитания детей, основанные на их приобщение к истокам русской народной культуре.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429000"/>
            <a:ext cx="4430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Bookman Old Style" pitchFamily="18" charset="0"/>
              </a:rPr>
              <a:t>Данная программа направлена на активное приобретение детьми культурного богатства русского народа, основана на формирование эмоционально 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окрашенного  чувства</a:t>
            </a:r>
            <a:r>
              <a:rPr lang="ru-RU" b="1" dirty="0">
                <a:solidFill>
                  <a:srgbClr val="0070C0"/>
                </a:solidFill>
                <a:latin typeface="Bookman Old Style" pitchFamily="18" charset="0"/>
              </a:rPr>
              <a:t>, </a:t>
            </a:r>
            <a:endParaRPr lang="ru-RU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причастности </a:t>
            </a:r>
            <a:r>
              <a:rPr lang="ru-RU" b="1" dirty="0">
                <a:solidFill>
                  <a:srgbClr val="0070C0"/>
                </a:solidFill>
                <a:latin typeface="Bookman Old Style" pitchFamily="18" charset="0"/>
              </a:rPr>
              <a:t>детей к наследию прошлого.</a:t>
            </a:r>
          </a:p>
        </p:txBody>
      </p:sp>
      <p:pic>
        <p:nvPicPr>
          <p:cNvPr id="5" name="Рисунок 4" descr="C:\Users\User\Pictures\2015-06-15\002.jpg"/>
          <p:cNvPicPr/>
          <p:nvPr/>
        </p:nvPicPr>
        <p:blipFill>
          <a:blip r:embed="rId3" cstate="print"/>
          <a:srcRect t="4941"/>
          <a:stretch>
            <a:fillRect/>
          </a:stretch>
        </p:blipFill>
        <p:spPr bwMode="auto">
          <a:xfrm rot="357622">
            <a:off x="6167697" y="3255151"/>
            <a:ext cx="2355682" cy="311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32936"/>
            <a:ext cx="7744944" cy="1938992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«Цветные ладошки»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Парциальная программа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Художественно-эстетического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развития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детей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2 - 8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лет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изобразительной деятельности. Лыкова И.А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2775" y="2204864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Предполагает  формирование </a:t>
            </a:r>
            <a:r>
              <a:rPr lang="ru-RU" b="1" dirty="0">
                <a:solidFill>
                  <a:srgbClr val="0070C0"/>
                </a:solidFill>
                <a:latin typeface="Bookman Old Style" pitchFamily="18" charset="0"/>
              </a:rPr>
              <a:t>у детей раннего 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и младшего  </a:t>
            </a:r>
            <a:r>
              <a:rPr lang="ru-RU" b="1" dirty="0">
                <a:solidFill>
                  <a:srgbClr val="0070C0"/>
                </a:solidFill>
                <a:latin typeface="Bookman Old Style" pitchFamily="18" charset="0"/>
              </a:rPr>
              <a:t>дошкольного возраста эстетического отношения и художественно-творческих способностей в изобразительной деятельности.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098" t="11585" r="8067" b="9806"/>
          <a:stretch>
            <a:fillRect/>
          </a:stretch>
        </p:blipFill>
        <p:spPr bwMode="auto">
          <a:xfrm rot="21213770">
            <a:off x="554556" y="3391808"/>
            <a:ext cx="2071702" cy="2953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827227" y="3991283"/>
            <a:ext cx="4857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Bookman Old Style" pitchFamily="18" charset="0"/>
              </a:rPr>
              <a:t>Программа  представляет оригинальный вариант реализации и содержания и 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специфических </a:t>
            </a:r>
            <a:r>
              <a:rPr lang="ru-RU" b="1" dirty="0">
                <a:solidFill>
                  <a:srgbClr val="0070C0"/>
                </a:solidFill>
                <a:latin typeface="Bookman Old Style" pitchFamily="18" charset="0"/>
              </a:rPr>
              <a:t>задач эстетического воспитания детей в изобразительной 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деятельности.</a:t>
            </a:r>
            <a:endParaRPr lang="ru-RU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9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7030A0"/>
                </a:solidFill>
                <a:latin typeface="Bookman Old Style" pitchFamily="18" charset="0"/>
              </a:rPr>
              <a:t>ПРОГРАММА РАСЧИТАНА НА ДЕТЕЙ В ВОЗРАСТЕ С 1,5 ДО 8 ЛЕТ,  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7030A0"/>
                </a:solidFill>
                <a:latin typeface="Bookman Old Style" pitchFamily="18" charset="0"/>
              </a:rPr>
              <a:t>И НА ДЕТЕЙ С ЛЕГКОЙ СТЕПЕНЬЮ ОТКЛОНЕНИЙ В РАЗВИТИИ</a:t>
            </a:r>
            <a:endParaRPr lang="ru-RU" sz="1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43085"/>
              </p:ext>
            </p:extLst>
          </p:nvPr>
        </p:nvGraphicFramePr>
        <p:xfrm>
          <a:off x="500034" y="2357430"/>
          <a:ext cx="4647515" cy="1767983"/>
        </p:xfrm>
        <a:graphic>
          <a:graphicData uri="http://schemas.openxmlformats.org/drawingml/2006/table">
            <a:tbl>
              <a:tblPr/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Возрастные группы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Количество групп</a:t>
                      </a:r>
                      <a:endParaRPr lang="ru-RU" sz="1200" dirty="0">
                        <a:solidFill>
                          <a:srgbClr val="7030A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Возраст детей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dirty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Группа раннего возраста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7030A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50" dirty="0" smtClean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1,5</a:t>
                      </a:r>
                      <a:r>
                        <a:rPr lang="ru-RU" sz="1200" spc="-30" dirty="0" smtClean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30" dirty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n-US" sz="1200" spc="-50" dirty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spc="-50" dirty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года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0" dirty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Младшая группа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7030A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5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 – 4 </a:t>
                      </a:r>
                      <a:r>
                        <a:rPr lang="ru-RU" sz="1200" spc="-5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года</a:t>
                      </a:r>
                      <a:endParaRPr lang="ru-RU" sz="1200">
                        <a:solidFill>
                          <a:srgbClr val="7030A0"/>
                        </a:solidFill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dirty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Средняя группа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7030A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5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spc="-3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200" spc="-5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5 лет</a:t>
                      </a:r>
                      <a:endParaRPr lang="ru-RU" sz="1200">
                        <a:solidFill>
                          <a:srgbClr val="7030A0"/>
                        </a:solidFill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dirty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Старшая группа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7030A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5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5 – 6 лет</a:t>
                      </a:r>
                      <a:endParaRPr lang="ru-RU" sz="1200">
                        <a:solidFill>
                          <a:srgbClr val="7030A0"/>
                        </a:solidFill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4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dirty="0" smtClean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Подготовительная                             к школе группа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7030A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50" dirty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spc="-30" dirty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200" spc="-50" dirty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200" spc="-50" dirty="0" smtClean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50" dirty="0">
                          <a:solidFill>
                            <a:srgbClr val="7030A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лет</a:t>
                      </a:r>
                      <a:endParaRPr lang="ru-RU" sz="1200" dirty="0">
                        <a:solidFill>
                          <a:srgbClr val="7030A0"/>
                        </a:solidFill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142908" y="1142984"/>
            <a:ext cx="928690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76300" algn="l"/>
              </a:tabLst>
            </a:pPr>
            <a:r>
              <a:rPr lang="ru-RU" sz="1400" b="1" dirty="0">
                <a:solidFill>
                  <a:srgbClr val="7030A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ежим работы: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5-ти дневная рабочая неделя с 12-ти часовым пребыванием детей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76300" algn="l"/>
              </a:tabLst>
            </a:pPr>
            <a:r>
              <a:rPr lang="ru-RU" sz="1400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7.00 – 19.00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76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		не рабочие дни - суббота, воскресение, а также праздничные дни,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76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		утверждённые законодательством РФ.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763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357694"/>
            <a:ext cx="7215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групп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здоровья 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за три  года (%)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D:\Мои документы\ДО ПЕРЕЗАГРУЗКИ\Методист\Разное\изобр\Картинки рисунки\ДЕТИ\ДЕТИ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214554"/>
            <a:ext cx="2143140" cy="1821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02709354"/>
              </p:ext>
            </p:extLst>
          </p:nvPr>
        </p:nvGraphicFramePr>
        <p:xfrm>
          <a:off x="1475656" y="4851244"/>
          <a:ext cx="6668244" cy="145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1988" y="116632"/>
            <a:ext cx="89053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Взаимодействие с родителями требует разработки новых форм взаимодействия семейного и общественного воспитания, целью которых являлось бы </a:t>
            </a:r>
            <a:r>
              <a:rPr kumimoji="0" lang="ru-RU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повышение педагогической культуры молодых родителей.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Цель: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Установление сотрудничества детского сада и семьи в вопросах воспитания, развития и здоровья воспитанников.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преодолеть барьер недоверия родителей к детскому саду;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пропагандировать положительный семейный опыт;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сплотить родительский коллектив;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установить доверительные отношения между семьями и детским садом.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99855"/>
              </p:ext>
            </p:extLst>
          </p:nvPr>
        </p:nvGraphicFramePr>
        <p:xfrm>
          <a:off x="119339" y="1292985"/>
          <a:ext cx="8905322" cy="5496324"/>
        </p:xfrm>
        <a:graphic>
          <a:graphicData uri="http://schemas.openxmlformats.org/drawingml/2006/table">
            <a:tbl>
              <a:tblPr firstRow="1" firstCol="1" bandRow="1"/>
              <a:tblGrid>
                <a:gridCol w="2083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8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ОБЯЗАТЕЛЬНАЯ ЧАСТЬ ООП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Информационно-аналитические формы взаимодействия с родителями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Анкетирование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Один из распространенных методов диагностики, который используется работниками детского сада с целью изучения семьи, выяснения образовательных потребностей родителей, установления контакта с её членами, для согласования воспитательных воздействий на ребенка.</a:t>
                      </a: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Познавательные формы взаимодействия с родителями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совет с участием родителей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взаимодействия с семьей главной целью, которой является привлечение родителей к активному осмыслению проблем воспитания детей в семье на основе учета индивидуальных потребностей.</a:t>
                      </a: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Общее родительское собрание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взаимодействия с семьей главной целью, которой является координация действий родительской общественности и педагогического коллектива по вопросам образования, воспитания, оздоровления и развития воспитанников.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Дистанционное проведение через платформу ZOOM.</a:t>
                      </a: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Групповые родительские собрания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Действенная форма взаимодействия воспитателей с коллективом родителей, форма организованного ознакомления их с задачами, содержанием и методами воспитания детей определенного возраста в условиях детского сада и семьи.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Дистанционное проведение через платформу ZOOM.</a:t>
                      </a: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Педагогическая беседа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Обмен мнениями по вопросам воспитания и достижение единой точки зрения по этим вопросам, оказание родителям своевременной помощи.</a:t>
                      </a: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День открытых дверей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Достаточно распространенная форма взаимодействия, дает возможность познакомить родителей с детским садом, его традициями, правилами, особенностями </a:t>
                      </a:r>
                      <a:r>
                        <a:rPr lang="ru-RU" sz="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воспитательно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-образовательной работы, заинтересовать ею, привлечь к участию.</a:t>
                      </a: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58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Досуговые формы взаимодействия с родителями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Праздники, утренники, мероприятия (концерты, соревнования)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создания эмоционального комфорта, развития творческого потенциала, сближения участников педагогического процесса. Помогают создать эмоциональный комфорт в группе, сблизить участников педагогического процесса.</a:t>
                      </a: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Выставки работ родителей и детей, семейные вернисажи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Демонстрируют результаты совместной деятельности родителей и детей.</a:t>
                      </a: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5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Совместные походы и экскурсии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Укрепляют детско-родительские отношения.</a:t>
                      </a: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58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Письменные формы взаимодействия с родителями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Индивидуальные записки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записка, адресованная непосредственно родителям, сообщает семье о здоровье и другую информацию.</a:t>
                      </a: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58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Наглядно-информационные формы взаимодействия с родителями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2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Информационно-ознакомительные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Направлены на ознакомление родителей с дошкольным учреждением, особенностями его работы, с педагогами, занимающимися воспитанием детей, через сайт в Интернете, выставки детских работ, фотовыставки, рекламу в средствах массовой информации, информационные проспекты; выставки детских работ; фотовыставки; информационные проспекты.</a:t>
                      </a: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2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Информационно-просветительские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Направлены на обогащение знаний родителей об особенностях развития и воспитания детей дошкольного возраста; их специфика заключается в том, что общение педагогов с родителями здесь не прямое, а опосредованное — через газеты, организацию тематических выставок; информационные стенды; режимных моментов; фотографии, выставки детских работ, ширмы, папки-передвижки.</a:t>
                      </a: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2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Дистанционные 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Направлены на проведение бесед без личных встреч. Ознакомление родителей с работой педагога, рекомендовать ссылки для самостоятельного изучения той или иной темы, информировать о предстоящих мероприятиях: праздниках, конкурсах, акциях, семинарах и т.д., показ видеоматериала праздников и мероприятий, через социальные сети </a:t>
                      </a:r>
                      <a:r>
                        <a:rPr lang="en-US" sz="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Instagram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мессенджер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WhatsApp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0120" marR="3012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067716"/>
              </p:ext>
            </p:extLst>
          </p:nvPr>
        </p:nvGraphicFramePr>
        <p:xfrm>
          <a:off x="323528" y="1700808"/>
          <a:ext cx="8686799" cy="3325184"/>
        </p:xfrm>
        <a:graphic>
          <a:graphicData uri="http://schemas.openxmlformats.org/drawingml/2006/table">
            <a:tbl>
              <a:tblPr firstRow="1" firstCol="1" bandRow="1"/>
              <a:tblGrid>
                <a:gridCol w="3094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5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ЧАСТЬ, ФОРМИРУЕМАЯ УЧАСТНИКАМИ ОБРАЗОВАТЕЛЬНЫХ ОТНОШЕНИЙ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82" marR="63782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82" marR="6378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данной формы работы с родителями: педагогическое просвещение, повышение педагогической культуры родителей; укрепление и развитие тесной связи, и взаимодействия с семьей; проявления творческой инициативы, интереса.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82" marR="6378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7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Консультирование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82" marR="6378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Одна из важнейших форм взаимодействия педагога с семьей. Для того чтобы преодолеть беспокойство родителей, боязнь разговора о своем ребенке, необходимо проводить консультации с родителями.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82" marR="6378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Круглый стол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82" marR="6378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Самая известная форма - особенность ее состоит в том, что участники обмениваются мнениями друг с другом при полном равноправии каждого.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82" marR="6378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5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КОРРЕКЦИОННАЯ РАБОТА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82" marR="6378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82" marR="6378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Оказание родителям своевременной помощи по тому или иному вопросу воспитания. Это одна из наиболее доступных форм установления связи с семьей. Беседа может быть, как самостоятельной формой, так и применяться в сочетании с другими, может быть включена в собрание, посещение семьи.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82" marR="6378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Консультации на различную тематику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(индивидуальное, семейное, очное, дистанционное консультирование).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82" marR="6378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работы с родителями, при которой даются рекомендации с целью передачи необходимой или новой информации, по возникающим проблемам.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82" marR="6378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36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966</TotalTime>
  <Words>1556</Words>
  <Application>Microsoft Office PowerPoint</Application>
  <PresentationFormat>Экран (4:3)</PresentationFormat>
  <Paragraphs>156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Arial Black</vt:lpstr>
      <vt:lpstr>Bookman Old Style</vt:lpstr>
      <vt:lpstr>Calibri</vt:lpstr>
      <vt:lpstr>Franklin Gothic Book</vt:lpstr>
      <vt:lpstr>Franklin Gothic Medium</vt:lpstr>
      <vt:lpstr>Palatino Linotype</vt:lpstr>
      <vt:lpstr>Tahoma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Карасева Тамара Анатольевна</cp:lastModifiedBy>
  <cp:revision>120</cp:revision>
  <dcterms:created xsi:type="dcterms:W3CDTF">2015-06-15T06:54:54Z</dcterms:created>
  <dcterms:modified xsi:type="dcterms:W3CDTF">2023-08-14T01:32:27Z</dcterms:modified>
</cp:coreProperties>
</file>