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15" r:id="rId1"/>
  </p:sldMasterIdLst>
  <p:notesMasterIdLst>
    <p:notesMasterId r:id="rId6"/>
  </p:notesMasterIdLst>
  <p:sldIdLst>
    <p:sldId id="314" r:id="rId2"/>
    <p:sldId id="316" r:id="rId3"/>
    <p:sldId id="317" r:id="rId4"/>
    <p:sldId id="318" r:id="rId5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C6B3"/>
    <a:srgbClr val="4580D7"/>
    <a:srgbClr val="FF5050"/>
    <a:srgbClr val="FD73ED"/>
    <a:srgbClr val="FF00FF"/>
    <a:srgbClr val="6600FF"/>
    <a:srgbClr val="F799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165" autoAdjust="0"/>
  </p:normalViewPr>
  <p:slideViewPr>
    <p:cSldViewPr>
      <p:cViewPr varScale="1">
        <p:scale>
          <a:sx n="114" d="100"/>
          <a:sy n="114" d="100"/>
        </p:scale>
        <p:origin x="156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61CA63-07E0-4E70-8912-CDE448EFFDC9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F69587D7-5154-4FCA-BA1F-AEF66F2DC312}">
      <dgm:prSet phldrT="[Текст]" phldr="1"/>
      <dgm:spPr/>
      <dgm:t>
        <a:bodyPr/>
        <a:lstStyle/>
        <a:p>
          <a:endParaRPr lang="ru-RU"/>
        </a:p>
      </dgm:t>
    </dgm:pt>
    <dgm:pt modelId="{53E86DF8-2663-4A42-A38B-A2E94BDF59C5}" type="sibTrans" cxnId="{29ADF305-1CF5-44B9-BF03-B9C224D86C6E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  <dgm:t>
        <a:bodyPr/>
        <a:lstStyle/>
        <a:p>
          <a:endParaRPr lang="ru-RU"/>
        </a:p>
      </dgm:t>
    </dgm:pt>
    <dgm:pt modelId="{7645F45A-0195-45BB-BD8E-B30C4729F092}" type="parTrans" cxnId="{29ADF305-1CF5-44B9-BF03-B9C224D86C6E}">
      <dgm:prSet/>
      <dgm:spPr/>
      <dgm:t>
        <a:bodyPr/>
        <a:lstStyle/>
        <a:p>
          <a:endParaRPr lang="ru-RU"/>
        </a:p>
      </dgm:t>
    </dgm:pt>
    <dgm:pt modelId="{6184243D-8E94-4A2E-8A71-5A91F25017B6}" type="pres">
      <dgm:prSet presAssocID="{4661CA63-07E0-4E70-8912-CDE448EFFDC9}" presName="Name0" presStyleCnt="0">
        <dgm:presLayoutVars>
          <dgm:chMax val="7"/>
          <dgm:chPref val="7"/>
          <dgm:dir/>
        </dgm:presLayoutVars>
      </dgm:prSet>
      <dgm:spPr/>
    </dgm:pt>
    <dgm:pt modelId="{40D446CD-960E-4FA6-9BC6-0558DA52B1E4}" type="pres">
      <dgm:prSet presAssocID="{4661CA63-07E0-4E70-8912-CDE448EFFDC9}" presName="Name1" presStyleCnt="0"/>
      <dgm:spPr/>
    </dgm:pt>
    <dgm:pt modelId="{E2323044-9F0E-4581-9A66-F82AB867CC5F}" type="pres">
      <dgm:prSet presAssocID="{53E86DF8-2663-4A42-A38B-A2E94BDF59C5}" presName="picture_1" presStyleCnt="0"/>
      <dgm:spPr/>
    </dgm:pt>
    <dgm:pt modelId="{38BDCC1A-9830-41FF-A4AE-EC482B40B110}" type="pres">
      <dgm:prSet presAssocID="{53E86DF8-2663-4A42-A38B-A2E94BDF59C5}" presName="pictureRepeatNode" presStyleLbl="alignImgPlace1" presStyleIdx="0" presStyleCnt="1" custScaleX="108930" custScaleY="106508" custLinFactNeighborX="12045" custLinFactNeighborY="-56258"/>
      <dgm:spPr/>
      <dgm:t>
        <a:bodyPr/>
        <a:lstStyle/>
        <a:p>
          <a:endParaRPr lang="ru-RU"/>
        </a:p>
      </dgm:t>
    </dgm:pt>
    <dgm:pt modelId="{D370C6B6-939E-4DDF-974C-E6C2399693C5}" type="pres">
      <dgm:prSet presAssocID="{F69587D7-5154-4FCA-BA1F-AEF66F2DC312}" presName="text_1" presStyleLbl="node1" presStyleIdx="0" presStyleCnt="0" custScaleX="100087" custScaleY="1074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89281F-B9BA-4406-85BC-F4E65306553A}" type="presOf" srcId="{53E86DF8-2663-4A42-A38B-A2E94BDF59C5}" destId="{38BDCC1A-9830-41FF-A4AE-EC482B40B110}" srcOrd="0" destOrd="0" presId="urn:microsoft.com/office/officeart/2008/layout/CircularPictureCallout"/>
    <dgm:cxn modelId="{99A3D520-03E2-4818-BD14-3B497D052213}" type="presOf" srcId="{F69587D7-5154-4FCA-BA1F-AEF66F2DC312}" destId="{D370C6B6-939E-4DDF-974C-E6C2399693C5}" srcOrd="0" destOrd="0" presId="urn:microsoft.com/office/officeart/2008/layout/CircularPictureCallout"/>
    <dgm:cxn modelId="{792061B6-961B-40A1-A17F-BB99C78303B2}" type="presOf" srcId="{4661CA63-07E0-4E70-8912-CDE448EFFDC9}" destId="{6184243D-8E94-4A2E-8A71-5A91F25017B6}" srcOrd="0" destOrd="0" presId="urn:microsoft.com/office/officeart/2008/layout/CircularPictureCallout"/>
    <dgm:cxn modelId="{29ADF305-1CF5-44B9-BF03-B9C224D86C6E}" srcId="{4661CA63-07E0-4E70-8912-CDE448EFFDC9}" destId="{F69587D7-5154-4FCA-BA1F-AEF66F2DC312}" srcOrd="0" destOrd="0" parTransId="{7645F45A-0195-45BB-BD8E-B30C4729F092}" sibTransId="{53E86DF8-2663-4A42-A38B-A2E94BDF59C5}"/>
    <dgm:cxn modelId="{C519FF74-7076-4458-A684-3C994839FE78}" type="presParOf" srcId="{6184243D-8E94-4A2E-8A71-5A91F25017B6}" destId="{40D446CD-960E-4FA6-9BC6-0558DA52B1E4}" srcOrd="0" destOrd="0" presId="urn:microsoft.com/office/officeart/2008/layout/CircularPictureCallout"/>
    <dgm:cxn modelId="{0F32B406-5257-40FA-A46E-AB44DE03FB68}" type="presParOf" srcId="{40D446CD-960E-4FA6-9BC6-0558DA52B1E4}" destId="{E2323044-9F0E-4581-9A66-F82AB867CC5F}" srcOrd="0" destOrd="0" presId="urn:microsoft.com/office/officeart/2008/layout/CircularPictureCallout"/>
    <dgm:cxn modelId="{5F5870B0-8393-4914-AED4-6364153CA15D}" type="presParOf" srcId="{E2323044-9F0E-4581-9A66-F82AB867CC5F}" destId="{38BDCC1A-9830-41FF-A4AE-EC482B40B110}" srcOrd="0" destOrd="0" presId="urn:microsoft.com/office/officeart/2008/layout/CircularPictureCallout"/>
    <dgm:cxn modelId="{AE2BA35D-2A9D-426E-A2E8-0D9F77227194}" type="presParOf" srcId="{40D446CD-960E-4FA6-9BC6-0558DA52B1E4}" destId="{D370C6B6-939E-4DDF-974C-E6C2399693C5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AB019C-041E-4EEB-A37A-DE2AE67949F9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15562D28-FE39-418F-8FE7-5AC8E6122206}">
      <dgm:prSet phldrT="[Текст]"/>
      <dgm:spPr/>
      <dgm:t>
        <a:bodyPr/>
        <a:lstStyle/>
        <a:p>
          <a:endParaRPr lang="ru-RU" dirty="0"/>
        </a:p>
      </dgm:t>
    </dgm:pt>
    <dgm:pt modelId="{722C6B8C-F971-41CF-B349-F96C7B64998D}" type="sibTrans" cxnId="{53276CDC-EDE9-478C-B6BC-AC1C335FC5E3}">
      <dgm:prSet/>
      <dgm:spPr/>
      <dgm:t>
        <a:bodyPr/>
        <a:lstStyle/>
        <a:p>
          <a:endParaRPr lang="ru-RU"/>
        </a:p>
      </dgm:t>
    </dgm:pt>
    <dgm:pt modelId="{B21C0C10-525B-4631-9057-3198DB6E7F11}" type="parTrans" cxnId="{53276CDC-EDE9-478C-B6BC-AC1C335FC5E3}">
      <dgm:prSet/>
      <dgm:spPr/>
      <dgm:t>
        <a:bodyPr/>
        <a:lstStyle/>
        <a:p>
          <a:endParaRPr lang="ru-RU"/>
        </a:p>
      </dgm:t>
    </dgm:pt>
    <dgm:pt modelId="{63C855C7-E96B-4FDC-9A6B-21B87C87D543}">
      <dgm:prSet phldrT="[Текст]"/>
      <dgm:spPr/>
      <dgm:t>
        <a:bodyPr/>
        <a:lstStyle/>
        <a:p>
          <a:r>
            <a:rPr lang="ru-RU" dirty="0" smtClean="0"/>
            <a:t>Алена</a:t>
          </a:r>
          <a:endParaRPr lang="ru-RU" dirty="0"/>
        </a:p>
      </dgm:t>
    </dgm:pt>
    <dgm:pt modelId="{BF65F986-BFB7-4235-89F9-5A5FF36565DE}" type="sibTrans" cxnId="{60AA7F8F-463D-48E0-B584-E3A5062480D2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  <dgm:t>
        <a:bodyPr/>
        <a:lstStyle/>
        <a:p>
          <a:endParaRPr lang="ru-RU"/>
        </a:p>
      </dgm:t>
    </dgm:pt>
    <dgm:pt modelId="{C5E0DF07-BE00-44B7-8200-95D08AE92A45}" type="parTrans" cxnId="{60AA7F8F-463D-48E0-B584-E3A5062480D2}">
      <dgm:prSet/>
      <dgm:spPr/>
      <dgm:t>
        <a:bodyPr/>
        <a:lstStyle/>
        <a:p>
          <a:endParaRPr lang="ru-RU"/>
        </a:p>
      </dgm:t>
    </dgm:pt>
    <dgm:pt modelId="{86B4439B-073B-4553-A3EF-94C4B6D7A58B}" type="pres">
      <dgm:prSet presAssocID="{BBAB019C-041E-4EEB-A37A-DE2AE67949F9}" presName="Name0" presStyleCnt="0">
        <dgm:presLayoutVars>
          <dgm:chMax val="7"/>
          <dgm:chPref val="7"/>
          <dgm:dir/>
        </dgm:presLayoutVars>
      </dgm:prSet>
      <dgm:spPr/>
    </dgm:pt>
    <dgm:pt modelId="{684BE9BA-F65B-4A6B-9632-9EDD84EC82C9}" type="pres">
      <dgm:prSet presAssocID="{BBAB019C-041E-4EEB-A37A-DE2AE67949F9}" presName="Name1" presStyleCnt="0"/>
      <dgm:spPr/>
    </dgm:pt>
    <dgm:pt modelId="{F4B4EA32-594C-4FFD-951B-547C22609F94}" type="pres">
      <dgm:prSet presAssocID="{722C6B8C-F971-41CF-B349-F96C7B64998D}" presName="picture_1" presStyleCnt="0"/>
      <dgm:spPr/>
    </dgm:pt>
    <dgm:pt modelId="{6440AA79-E3EE-4CE7-8112-FC92A204831A}" type="pres">
      <dgm:prSet presAssocID="{722C6B8C-F971-41CF-B349-F96C7B64998D}" presName="pictureRepeatNode" presStyleLbl="alignImgPlace1" presStyleIdx="0" presStyleCnt="2" custFlipVert="0" custFlipHor="1" custScaleX="13679" custScaleY="7230"/>
      <dgm:spPr/>
    </dgm:pt>
    <dgm:pt modelId="{A41787C3-CEB2-410D-9FCA-B7380352F935}" type="pres">
      <dgm:prSet presAssocID="{15562D28-FE39-418F-8FE7-5AC8E6122206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3430CE-28BA-4EF8-9ECB-FA5895E14645}" type="pres">
      <dgm:prSet presAssocID="{BF65F986-BFB7-4235-89F9-5A5FF36565DE}" presName="picture_2" presStyleCnt="0"/>
      <dgm:spPr/>
    </dgm:pt>
    <dgm:pt modelId="{0035C18F-B5B4-4E8C-A50B-46E08C3B9FC9}" type="pres">
      <dgm:prSet presAssocID="{BF65F986-BFB7-4235-89F9-5A5FF36565DE}" presName="pictureRepeatNode" presStyleLbl="alignImgPlace1" presStyleIdx="1" presStyleCnt="2" custScaleX="400000" custScaleY="434614" custLinFactNeighborX="-9913" custLinFactNeighborY="-424"/>
      <dgm:spPr/>
      <dgm:t>
        <a:bodyPr/>
        <a:lstStyle/>
        <a:p>
          <a:endParaRPr lang="ru-RU"/>
        </a:p>
      </dgm:t>
    </dgm:pt>
    <dgm:pt modelId="{D5BF3DA9-7B4D-4817-A791-C100F1300813}" type="pres">
      <dgm:prSet presAssocID="{63C855C7-E96B-4FDC-9A6B-21B87C87D543}" presName="line_2" presStyleLbl="parChTrans1D1" presStyleIdx="0" presStyleCnt="1"/>
      <dgm:spPr/>
    </dgm:pt>
    <dgm:pt modelId="{1DCDBF67-1EA9-4C8D-87DB-B5DEB723177E}" type="pres">
      <dgm:prSet presAssocID="{63C855C7-E96B-4FDC-9A6B-21B87C87D543}" presName="textparent_2" presStyleLbl="node1" presStyleIdx="0" presStyleCnt="0"/>
      <dgm:spPr/>
    </dgm:pt>
    <dgm:pt modelId="{53072824-6E8F-4818-B3E4-C6F8203CE533}" type="pres">
      <dgm:prSet presAssocID="{63C855C7-E96B-4FDC-9A6B-21B87C87D543}" presName="text_2" presStyleLbl="revTx" presStyleIdx="0" presStyleCnt="1" custFlipVert="1" custFlipHor="1" custScaleX="42232" custScaleY="133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63419D-5FC8-41B5-AA94-F56133F09E80}" type="presOf" srcId="{722C6B8C-F971-41CF-B349-F96C7B64998D}" destId="{6440AA79-E3EE-4CE7-8112-FC92A204831A}" srcOrd="0" destOrd="0" presId="urn:microsoft.com/office/officeart/2008/layout/CircularPictureCallout"/>
    <dgm:cxn modelId="{F39A2F21-B773-4EF8-940E-F8A6FE4E7983}" type="presOf" srcId="{BBAB019C-041E-4EEB-A37A-DE2AE67949F9}" destId="{86B4439B-073B-4553-A3EF-94C4B6D7A58B}" srcOrd="0" destOrd="0" presId="urn:microsoft.com/office/officeart/2008/layout/CircularPictureCallout"/>
    <dgm:cxn modelId="{60AA7F8F-463D-48E0-B584-E3A5062480D2}" srcId="{BBAB019C-041E-4EEB-A37A-DE2AE67949F9}" destId="{63C855C7-E96B-4FDC-9A6B-21B87C87D543}" srcOrd="1" destOrd="0" parTransId="{C5E0DF07-BE00-44B7-8200-95D08AE92A45}" sibTransId="{BF65F986-BFB7-4235-89F9-5A5FF36565DE}"/>
    <dgm:cxn modelId="{53276CDC-EDE9-478C-B6BC-AC1C335FC5E3}" srcId="{BBAB019C-041E-4EEB-A37A-DE2AE67949F9}" destId="{15562D28-FE39-418F-8FE7-5AC8E6122206}" srcOrd="0" destOrd="0" parTransId="{B21C0C10-525B-4631-9057-3198DB6E7F11}" sibTransId="{722C6B8C-F971-41CF-B349-F96C7B64998D}"/>
    <dgm:cxn modelId="{7C2D251C-767F-41F6-8361-2AB6231EF597}" type="presOf" srcId="{15562D28-FE39-418F-8FE7-5AC8E6122206}" destId="{A41787C3-CEB2-410D-9FCA-B7380352F935}" srcOrd="0" destOrd="0" presId="urn:microsoft.com/office/officeart/2008/layout/CircularPictureCallout"/>
    <dgm:cxn modelId="{F42049A3-D7B5-41D1-802C-BB37A80AF584}" type="presOf" srcId="{BF65F986-BFB7-4235-89F9-5A5FF36565DE}" destId="{0035C18F-B5B4-4E8C-A50B-46E08C3B9FC9}" srcOrd="0" destOrd="0" presId="urn:microsoft.com/office/officeart/2008/layout/CircularPictureCallout"/>
    <dgm:cxn modelId="{64FD751F-0CBC-41E0-B40E-B3CD86415E63}" type="presOf" srcId="{63C855C7-E96B-4FDC-9A6B-21B87C87D543}" destId="{53072824-6E8F-4818-B3E4-C6F8203CE533}" srcOrd="0" destOrd="0" presId="urn:microsoft.com/office/officeart/2008/layout/CircularPictureCallout"/>
    <dgm:cxn modelId="{666412C0-5F59-467D-882F-DC520FA59C34}" type="presParOf" srcId="{86B4439B-073B-4553-A3EF-94C4B6D7A58B}" destId="{684BE9BA-F65B-4A6B-9632-9EDD84EC82C9}" srcOrd="0" destOrd="0" presId="urn:microsoft.com/office/officeart/2008/layout/CircularPictureCallout"/>
    <dgm:cxn modelId="{86BAEAA4-A230-4C7B-9247-CC93B11F02AD}" type="presParOf" srcId="{684BE9BA-F65B-4A6B-9632-9EDD84EC82C9}" destId="{F4B4EA32-594C-4FFD-951B-547C22609F94}" srcOrd="0" destOrd="0" presId="urn:microsoft.com/office/officeart/2008/layout/CircularPictureCallout"/>
    <dgm:cxn modelId="{BA0DF05A-F679-4A30-A034-D29ABC8B26C5}" type="presParOf" srcId="{F4B4EA32-594C-4FFD-951B-547C22609F94}" destId="{6440AA79-E3EE-4CE7-8112-FC92A204831A}" srcOrd="0" destOrd="0" presId="urn:microsoft.com/office/officeart/2008/layout/CircularPictureCallout"/>
    <dgm:cxn modelId="{757F5CBB-A1C2-4D9C-A930-FAB73D120BD4}" type="presParOf" srcId="{684BE9BA-F65B-4A6B-9632-9EDD84EC82C9}" destId="{A41787C3-CEB2-410D-9FCA-B7380352F935}" srcOrd="1" destOrd="0" presId="urn:microsoft.com/office/officeart/2008/layout/CircularPictureCallout"/>
    <dgm:cxn modelId="{7176E015-7B2C-4F71-AD2D-23C0D49E3C26}" type="presParOf" srcId="{684BE9BA-F65B-4A6B-9632-9EDD84EC82C9}" destId="{C03430CE-28BA-4EF8-9ECB-FA5895E14645}" srcOrd="2" destOrd="0" presId="urn:microsoft.com/office/officeart/2008/layout/CircularPictureCallout"/>
    <dgm:cxn modelId="{2B2438BE-FF5D-4CE7-8CE4-9C6BA0094B50}" type="presParOf" srcId="{C03430CE-28BA-4EF8-9ECB-FA5895E14645}" destId="{0035C18F-B5B4-4E8C-A50B-46E08C3B9FC9}" srcOrd="0" destOrd="0" presId="urn:microsoft.com/office/officeart/2008/layout/CircularPictureCallout"/>
    <dgm:cxn modelId="{DB71A899-906C-4D58-BFD6-D946F5BD805D}" type="presParOf" srcId="{684BE9BA-F65B-4A6B-9632-9EDD84EC82C9}" destId="{D5BF3DA9-7B4D-4817-A791-C100F1300813}" srcOrd="3" destOrd="0" presId="urn:microsoft.com/office/officeart/2008/layout/CircularPictureCallout"/>
    <dgm:cxn modelId="{64BCD2FE-8F1B-44CB-B012-D5F526C556B5}" type="presParOf" srcId="{684BE9BA-F65B-4A6B-9632-9EDD84EC82C9}" destId="{1DCDBF67-1EA9-4C8D-87DB-B5DEB723177E}" srcOrd="4" destOrd="0" presId="urn:microsoft.com/office/officeart/2008/layout/CircularPictureCallout"/>
    <dgm:cxn modelId="{43963EE0-D16B-4342-925F-6B4429AABB35}" type="presParOf" srcId="{1DCDBF67-1EA9-4C8D-87DB-B5DEB723177E}" destId="{53072824-6E8F-4818-B3E4-C6F8203CE533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DCC1A-9830-41FF-A4AE-EC482B40B110}">
      <dsp:nvSpPr>
        <dsp:cNvPr id="0" name=""/>
        <dsp:cNvSpPr/>
      </dsp:nvSpPr>
      <dsp:spPr>
        <a:xfrm>
          <a:off x="763737" y="0"/>
          <a:ext cx="1444839" cy="141271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70C6B6-939E-4DDF-974C-E6C2399693C5}">
      <dsp:nvSpPr>
        <dsp:cNvPr id="0" name=""/>
        <dsp:cNvSpPr/>
      </dsp:nvSpPr>
      <dsp:spPr>
        <a:xfrm>
          <a:off x="901577" y="1393046"/>
          <a:ext cx="849630" cy="47015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901577" y="1393046"/>
        <a:ext cx="849630" cy="4701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BF3DA9-7B4D-4817-A791-C100F1300813}">
      <dsp:nvSpPr>
        <dsp:cNvPr id="0" name=""/>
        <dsp:cNvSpPr/>
      </dsp:nvSpPr>
      <dsp:spPr>
        <a:xfrm>
          <a:off x="123133" y="687106"/>
          <a:ext cx="656712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40AA79-E3EE-4CE7-8112-FC92A204831A}">
      <dsp:nvSpPr>
        <dsp:cNvPr id="0" name=""/>
        <dsp:cNvSpPr/>
      </dsp:nvSpPr>
      <dsp:spPr>
        <a:xfrm flipH="1">
          <a:off x="76346" y="662376"/>
          <a:ext cx="93574" cy="4945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1787C3-CEB2-410D-9FCA-B7380352F935}">
      <dsp:nvSpPr>
        <dsp:cNvPr id="0" name=""/>
        <dsp:cNvSpPr/>
      </dsp:nvSpPr>
      <dsp:spPr>
        <a:xfrm>
          <a:off x="-95770" y="708312"/>
          <a:ext cx="437808" cy="22574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-95770" y="708312"/>
        <a:ext cx="437808" cy="225745"/>
      </dsp:txXfrm>
    </dsp:sp>
    <dsp:sp modelId="{0035C18F-B5B4-4E8C-A50B-46E08C3B9FC9}">
      <dsp:nvSpPr>
        <dsp:cNvPr id="0" name=""/>
        <dsp:cNvSpPr/>
      </dsp:nvSpPr>
      <dsp:spPr>
        <a:xfrm>
          <a:off x="61864" y="-56166"/>
          <a:ext cx="1368152" cy="1486545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072824-6E8F-4818-B3E4-C6F8203CE533}">
      <dsp:nvSpPr>
        <dsp:cNvPr id="0" name=""/>
        <dsp:cNvSpPr/>
      </dsp:nvSpPr>
      <dsp:spPr>
        <a:xfrm flipH="1" flipV="1">
          <a:off x="950865" y="664245"/>
          <a:ext cx="83780" cy="45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/>
            <a:t>Алена</a:t>
          </a:r>
          <a:endParaRPr lang="ru-RU" sz="500" kern="1200" dirty="0"/>
        </a:p>
      </dsp:txBody>
      <dsp:txXfrm rot="10800000">
        <a:off x="950865" y="664245"/>
        <a:ext cx="83780" cy="457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C65013E-69D4-46DC-B32E-FE1FB93F41D7}" type="datetimeFigureOut">
              <a:rPr lang="ru-RU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E5DECFF-2536-441E-BC94-36A2139DF2C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12248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A44085-D3B5-4D79-8669-5DDA9B9E53A0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366EC1-0F25-4B4A-8B68-9642C19EF51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2349360"/>
      </p:ext>
    </p:extLst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A87377-A5CF-425C-B165-DA0970637DFB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1BF45A-7ECC-4F02-A888-36E3687825B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85832164"/>
      </p:ext>
    </p:extLst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0DF28A-8B7A-429D-9404-0CA22B015914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B8E9DD-2F0D-438A-A68C-7D7E9941D34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1377000"/>
      </p:ext>
    </p:extLst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35F2C8-D244-4948-B243-17433F08BFEC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385161-A1A2-4A3D-BC37-2E3AD210A12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5433242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B8B8CC-83CF-4560-9955-6AA7622A4576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5C7D5B-24C9-441C-A06E-C4D0AC574D0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43935870"/>
      </p:ext>
    </p:extLst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F2D172-BDF2-420C-8590-459373DB9EF4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83F891-CFF4-41FB-9FE6-36267F305A4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08614531"/>
      </p:ext>
    </p:extLst>
  </p:cSld>
  <p:clrMapOvr>
    <a:masterClrMapping/>
  </p:clrMapOvr>
  <p:hf hdr="0" ftr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C249DA-6BE7-4838-BFAE-79302A156740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9FBEE7-EAB3-48F0-A8EA-5CCDAA1BD31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00497063"/>
      </p:ext>
    </p:extLst>
  </p:cSld>
  <p:clrMapOvr>
    <a:masterClrMapping/>
  </p:clrMapOvr>
  <p:hf hdr="0" ftr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E8AB69-F126-439E-8375-EFA34487794C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F7B601-9A85-491E-953A-ED3A6C1BA8D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79207"/>
      </p:ext>
    </p:extLst>
  </p:cSld>
  <p:clrMapOvr>
    <a:masterClrMapping/>
  </p:clrMapOvr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7C014F-7A7D-4E30-B1A9-9CB6D1A90941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E52FCE-3827-418E-92C2-1D2BA36C8D5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7700764"/>
      </p:ext>
    </p:extLst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662A86-BFE9-40D3-B68F-D208B09AC612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B0111F-48BA-4E74-877E-22DB711800F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38254169"/>
      </p:ext>
    </p:extLst>
  </p:cSld>
  <p:clrMapOvr>
    <a:masterClrMapping/>
  </p:clrMapOvr>
  <p:hf hdr="0" ftr="0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C3475D-2265-43A0-B8C2-FCA75B61ECEC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406607-5E22-4600-B042-ED780295486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9893656"/>
      </p:ext>
    </p:extLst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B8D3E1D-612B-47BD-BA69-657FCDB46A62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D7B4FED-FC93-45B0-8E0D-A77905DC53A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121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6" r:id="rId1"/>
    <p:sldLayoutId id="2147484117" r:id="rId2"/>
    <p:sldLayoutId id="2147484118" r:id="rId3"/>
    <p:sldLayoutId id="2147484119" r:id="rId4"/>
    <p:sldLayoutId id="2147484120" r:id="rId5"/>
    <p:sldLayoutId id="2147484121" r:id="rId6"/>
    <p:sldLayoutId id="2147484122" r:id="rId7"/>
    <p:sldLayoutId id="2147484123" r:id="rId8"/>
    <p:sldLayoutId id="2147484124" r:id="rId9"/>
    <p:sldLayoutId id="2147484125" r:id="rId10"/>
    <p:sldLayoutId id="2147484126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5.jpeg"/><Relationship Id="rId7" Type="http://schemas.openxmlformats.org/officeDocument/2006/relationships/diagramLayout" Target="../diagrams/layou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7.png"/><Relationship Id="rId10" Type="http://schemas.microsoft.com/office/2007/relationships/diagramDrawing" Target="../diagrams/drawing1.xml"/><Relationship Id="rId4" Type="http://schemas.openxmlformats.org/officeDocument/2006/relationships/image" Target="../media/image6.png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diagramColors" Target="../diagrams/colors2.xml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diagramQuickStyle" Target="../diagrams/quickStyle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diagramLayout" Target="../diagrams/layout2.xml"/><Relationship Id="rId5" Type="http://schemas.openxmlformats.org/officeDocument/2006/relationships/image" Target="../media/image14.png"/><Relationship Id="rId10" Type="http://schemas.openxmlformats.org/officeDocument/2006/relationships/diagramData" Target="../diagrams/data2.xml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図 4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6" r="6798"/>
          <a:stretch/>
        </p:blipFill>
        <p:spPr>
          <a:xfrm>
            <a:off x="-17039" y="-27384"/>
            <a:ext cx="9144000" cy="6885384"/>
          </a:xfrm>
          <a:prstGeom prst="rect">
            <a:avLst/>
          </a:prstGeom>
        </p:spPr>
      </p:pic>
      <p:sp>
        <p:nvSpPr>
          <p:cNvPr id="45" name="正方形/長方形 44"/>
          <p:cNvSpPr/>
          <p:nvPr/>
        </p:nvSpPr>
        <p:spPr>
          <a:xfrm>
            <a:off x="1" y="-10243"/>
            <a:ext cx="9144000" cy="33497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/>
          <p:cNvSpPr/>
          <p:nvPr/>
        </p:nvSpPr>
        <p:spPr>
          <a:xfrm>
            <a:off x="-17040" y="-5477"/>
            <a:ext cx="91610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ja-JP" sz="1600" b="1" dirty="0" smtClean="0">
                <a:ln w="1905"/>
                <a:solidFill>
                  <a:schemeClr val="bg1"/>
                </a:solidFill>
                <a:latin typeface="Century Gothic" panose="020B0502020202020204" pitchFamily="34" charset="0"/>
                <a:cs typeface="Times New Roman" pitchFamily="18" charset="0"/>
              </a:rPr>
              <a:t>Педагогический состав детского </a:t>
            </a:r>
            <a:r>
              <a:rPr lang="ru-RU" altLang="ja-JP" sz="1600" b="1" dirty="0" smtClean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itchFamily="18" charset="0"/>
              </a:rPr>
              <a:t>сада</a:t>
            </a:r>
            <a:endParaRPr lang="en-US" altLang="ja-JP" sz="1600" b="1" dirty="0">
              <a:ln w="1905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Times New Roman" pitchFamily="18" charset="0"/>
            </a:endParaRPr>
          </a:p>
        </p:txBody>
      </p:sp>
      <p:sp>
        <p:nvSpPr>
          <p:cNvPr id="2" name="角丸四角形 1"/>
          <p:cNvSpPr/>
          <p:nvPr/>
        </p:nvSpPr>
        <p:spPr>
          <a:xfrm>
            <a:off x="6018740" y="1202882"/>
            <a:ext cx="2999744" cy="5482151"/>
          </a:xfrm>
          <a:prstGeom prst="roundRect">
            <a:avLst>
              <a:gd name="adj" fmla="val 939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角丸四角形 33"/>
          <p:cNvSpPr/>
          <p:nvPr/>
        </p:nvSpPr>
        <p:spPr>
          <a:xfrm>
            <a:off x="126818" y="1202882"/>
            <a:ext cx="2891905" cy="5482151"/>
          </a:xfrm>
          <a:prstGeom prst="roundRect">
            <a:avLst>
              <a:gd name="adj" fmla="val 939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ru-RU" altLang="ja-JP" sz="1200" b="1" dirty="0" smtClean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171450" lvl="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ru-RU" altLang="ja-JP" sz="1200" b="1" dirty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171450" lvl="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ru-RU" altLang="ja-JP" sz="1200" b="1" dirty="0" smtClean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lvl="0">
              <a:lnSpc>
                <a:spcPct val="150000"/>
              </a:lnSpc>
            </a:pPr>
            <a:endParaRPr lang="ru-RU" altLang="ja-JP" sz="1200" b="1" dirty="0" smtClean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ru-RU" altLang="ja-JP" sz="1100" b="1" dirty="0" smtClean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ru-RU" altLang="ja-JP" sz="1100" b="1" dirty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ru-RU" altLang="ja-JP" sz="1100" b="1" dirty="0" smtClean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ru-RU" altLang="ja-JP" sz="1100" b="1" dirty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ru-RU" altLang="ja-JP" sz="1100" b="1" dirty="0" smtClean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ru-RU" altLang="ja-JP" sz="1100" b="1" dirty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ru-RU" altLang="ja-JP" sz="1100" b="1" dirty="0" smtClean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ru-RU" altLang="ja-JP" sz="1100" b="1" dirty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ru-RU" altLang="ja-JP" sz="1100" b="1" dirty="0" smtClean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ru-RU" altLang="ja-JP" sz="1100" b="1" dirty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ru-RU" altLang="ja-JP" sz="1100" b="1" dirty="0" smtClean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ru-RU" altLang="ja-JP" sz="1100" b="1" dirty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ru-RU" altLang="ja-JP" sz="1100" b="1" dirty="0" smtClean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ru-RU" altLang="ja-JP" sz="1100" b="1" dirty="0" smtClean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endParaRPr lang="ru-RU" altLang="ja-JP" sz="1100" b="1" dirty="0" smtClean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endParaRPr lang="ru-RU" altLang="ja-JP" sz="1100" b="1" dirty="0" smtClean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endParaRPr lang="ru-RU" altLang="ja-JP" sz="1100" b="1" dirty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endParaRPr lang="ru-RU" altLang="ja-JP" sz="1100" b="1" dirty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43" name="角丸四角形 42"/>
          <p:cNvSpPr/>
          <p:nvPr/>
        </p:nvSpPr>
        <p:spPr>
          <a:xfrm>
            <a:off x="3108708" y="1202883"/>
            <a:ext cx="2840500" cy="5482150"/>
          </a:xfrm>
          <a:prstGeom prst="roundRect">
            <a:avLst>
              <a:gd name="adj" fmla="val 939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3298428" y="1689231"/>
            <a:ext cx="2513830" cy="8848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altLang="ja-JP" sz="1600" b="1" dirty="0" err="1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Уклеина</a:t>
            </a:r>
            <a:r>
              <a:rPr lang="ru-RU" altLang="ja-JP" sz="16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  <a:p>
            <a:pPr lvl="0" algn="ctr"/>
            <a:r>
              <a:rPr lang="ru-RU" altLang="ja-JP" sz="16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Элла </a:t>
            </a:r>
            <a:r>
              <a:rPr lang="ru-RU" altLang="ja-JP" sz="1600" b="1" dirty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Витальевна </a:t>
            </a:r>
            <a:endParaRPr lang="ru-RU" altLang="ja-JP" sz="1600" b="1" dirty="0" smtClean="0">
              <a:ln w="0"/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ru-RU" altLang="ja-JP" sz="1050" i="1" dirty="0" smtClean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Воспитатель </a:t>
            </a:r>
          </a:p>
          <a:p>
            <a:pPr lvl="0" algn="ctr"/>
            <a:r>
              <a:rPr lang="ru-RU" altLang="ja-JP" sz="900" i="1" dirty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В</a:t>
            </a:r>
            <a:r>
              <a:rPr lang="ru-RU" altLang="ja-JP" sz="900" i="1" dirty="0" smtClean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ысшей </a:t>
            </a:r>
            <a:r>
              <a:rPr lang="ru-RU" altLang="ja-JP" sz="900" i="1" dirty="0" smtClean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квалификационной </a:t>
            </a:r>
            <a:r>
              <a:rPr lang="ru-RU" altLang="ja-JP" sz="900" i="1" dirty="0" smtClean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категории</a:t>
            </a:r>
            <a:endParaRPr lang="en-US" altLang="ja-JP" sz="900" b="1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anose="020B0502020202020204" pitchFamily="34" charset="0"/>
              <a:cs typeface="Times New Roman" pitchFamily="18" charset="0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3279642" y="2527859"/>
            <a:ext cx="249622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Образование</a:t>
            </a:r>
            <a:endParaRPr lang="en-US" altLang="ja-JP" sz="1200" b="1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Высшее: Новосибирский педагогический университет, специальность «Педагогика», квалификация «Преподаватель педагогики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».</a:t>
            </a:r>
          </a:p>
          <a:p>
            <a:pPr eaLnBrk="1" hangingPunct="1">
              <a:defRPr/>
            </a:pPr>
            <a:endParaRPr lang="ru-RU" altLang="ja-JP" sz="1100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endParaRPr lang="ru-RU" altLang="ja-JP" sz="1100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ru-RU" altLang="ja-JP" sz="12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Курсы </a:t>
            </a: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повышения квалификации </a:t>
            </a:r>
          </a:p>
          <a:p>
            <a:pPr>
              <a:defRPr/>
            </a:pP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2022 год-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ООО «Центр повышения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квалификации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и переподготовки «Луч знаний», г. Красноярск, тема «Актуальные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вопросы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формирования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функциональной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грамотности детей дошкольного возраста», 72 ч..</a:t>
            </a:r>
            <a:endParaRPr lang="ru-RU" altLang="ja-JP" sz="1100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ru-RU" altLang="ja-JP" sz="1100" b="1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Общий </a:t>
            </a:r>
            <a:r>
              <a:rPr lang="ru-RU" altLang="ja-JP" sz="11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стаж -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37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лет</a:t>
            </a:r>
            <a:endParaRPr lang="ru-RU" altLang="ja-JP" sz="1100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Педагогический </a:t>
            </a:r>
            <a:r>
              <a:rPr lang="ru-RU" altLang="ja-JP" sz="11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стаж -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27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лет</a:t>
            </a:r>
            <a:endParaRPr lang="ja-JP" altLang="en-US" sz="1100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endParaRPr lang="ja-JP" altLang="en-US" sz="1100" b="1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pic>
        <p:nvPicPr>
          <p:cNvPr id="13" name="Рисунок 3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" t="8696" r="542" b="26087"/>
          <a:stretch/>
        </p:blipFill>
        <p:spPr>
          <a:xfrm>
            <a:off x="3897755" y="379136"/>
            <a:ext cx="1260000" cy="1260000"/>
          </a:xfrm>
          <a:prstGeom prst="ellipse">
            <a:avLst/>
          </a:prstGeom>
          <a:noFill/>
          <a:ln w="12700" cap="rnd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7"/>
          <p:cNvPicPr preferRelativeResize="0"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0" t="4496" r="4480" b="27224"/>
          <a:stretch/>
        </p:blipFill>
        <p:spPr>
          <a:xfrm>
            <a:off x="6891694" y="379136"/>
            <a:ext cx="1260000" cy="1260000"/>
          </a:xfrm>
          <a:prstGeom prst="ellipse">
            <a:avLst/>
          </a:prstGeom>
          <a:ln w="12700" cap="rnd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正方形/長方形 17"/>
          <p:cNvSpPr/>
          <p:nvPr/>
        </p:nvSpPr>
        <p:spPr>
          <a:xfrm>
            <a:off x="3219900" y="2789170"/>
            <a:ext cx="286426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endParaRPr lang="ru-RU" altLang="ja-JP" sz="1100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6288857" y="1617854"/>
            <a:ext cx="2459510" cy="884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ja-JP" sz="16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Полякова</a:t>
            </a:r>
          </a:p>
          <a:p>
            <a:pPr lvl="0" algn="ctr"/>
            <a:r>
              <a:rPr lang="ru-RU" altLang="ja-JP" sz="16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Надежда Егоровна</a:t>
            </a:r>
          </a:p>
          <a:p>
            <a:pPr lvl="0" algn="ctr"/>
            <a:r>
              <a:rPr lang="ru-RU" altLang="ja-JP" sz="1050" i="1" dirty="0" smtClean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Воспитатель </a:t>
            </a:r>
          </a:p>
          <a:p>
            <a:pPr lvl="0" algn="ctr"/>
            <a:r>
              <a:rPr lang="ru-RU" altLang="ja-JP" sz="900" i="1" dirty="0" smtClean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Высшей </a:t>
            </a:r>
            <a:r>
              <a:rPr lang="ru-RU" altLang="ja-JP" sz="900" i="1" dirty="0" smtClean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квалификационной </a:t>
            </a:r>
            <a:r>
              <a:rPr lang="ru-RU" altLang="ja-JP" sz="900" i="1" dirty="0" smtClean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категории</a:t>
            </a:r>
            <a:endParaRPr lang="en-US" altLang="ja-JP" sz="900" b="1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anose="020B0502020202020204" pitchFamily="34" charset="0"/>
              <a:cs typeface="Times New Roman" pitchFamily="18" charset="0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6149539" y="2434759"/>
            <a:ext cx="2919955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Образование</a:t>
            </a:r>
            <a:endParaRPr lang="en-US" altLang="ja-JP" sz="1200" b="1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Высшее: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Новосибирский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педагогический университет, специальность «Социальная работа», квалификация «Специалист по социальной работе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».</a:t>
            </a:r>
          </a:p>
          <a:p>
            <a:r>
              <a:rPr lang="ru-RU" altLang="ja-JP" sz="11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рофессиональная переподготовка: </a:t>
            </a:r>
          </a:p>
          <a:p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ОАУ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РС(Я) "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ИРО и ПК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имени С.И. Донского - II", профиль "Воспитатель детей дошкольного возраста».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Курсы повышения квалификации </a:t>
            </a:r>
          </a:p>
          <a:p>
            <a:pPr>
              <a:defRPr/>
            </a:pP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2022 год -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Образовательная платформа «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Университет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Просвещения РФ» ООО «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Федерация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развития образования», г. Брянск. Программа дополнительного профессионального образования (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повышение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квалификации) «Дошкольное образование и организация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воспитательной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, образовательной,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просветительской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работы в рамках Года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культурного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наследия народов России», 144 часа</a:t>
            </a:r>
          </a:p>
          <a:p>
            <a:pPr eaLnBrk="1" hangingPunct="1">
              <a:defRPr/>
            </a:pP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Общий </a:t>
            </a:r>
            <a:r>
              <a:rPr lang="ru-RU" altLang="ja-JP" sz="11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стаж -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35 лет</a:t>
            </a:r>
            <a:endParaRPr lang="ru-RU" altLang="ja-JP" sz="11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1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Педагогический стаж -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35 лет</a:t>
            </a:r>
            <a:endParaRPr lang="ru-RU" altLang="ja-JP" sz="11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pic>
        <p:nvPicPr>
          <p:cNvPr id="23" name="Рисунок 11"/>
          <p:cNvPicPr preferRelativeResize="0"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15"/>
          <a:stretch/>
        </p:blipFill>
        <p:spPr>
          <a:xfrm>
            <a:off x="920748" y="400417"/>
            <a:ext cx="1235305" cy="1217437"/>
          </a:xfrm>
          <a:prstGeom prst="ellipse">
            <a:avLst/>
          </a:prstGeom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正方形/長方形 18"/>
          <p:cNvSpPr/>
          <p:nvPr/>
        </p:nvSpPr>
        <p:spPr>
          <a:xfrm>
            <a:off x="242996" y="1668182"/>
            <a:ext cx="2603598" cy="8848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altLang="ja-JP" sz="16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Герасимова Вероника </a:t>
            </a:r>
          </a:p>
          <a:p>
            <a:pPr lvl="0" algn="ctr"/>
            <a:r>
              <a:rPr lang="ru-RU" altLang="ja-JP" sz="16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Васильевна</a:t>
            </a:r>
          </a:p>
          <a:p>
            <a:pPr lvl="0" algn="ctr"/>
            <a:r>
              <a:rPr lang="ru-RU" altLang="ja-JP" sz="1050" i="1" dirty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Воспитатель </a:t>
            </a:r>
            <a:endParaRPr lang="ru-RU" altLang="ja-JP" sz="1050" i="1" dirty="0" smtClean="0">
              <a:ln w="0"/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lvl="0" algn="ctr"/>
            <a:r>
              <a:rPr lang="ru-RU" altLang="ja-JP" sz="900" i="1" dirty="0" smtClean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Высшей </a:t>
            </a:r>
            <a:r>
              <a:rPr lang="ru-RU" altLang="ja-JP" sz="900" i="1" dirty="0" smtClean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квалификационной </a:t>
            </a:r>
            <a:r>
              <a:rPr lang="ru-RU" altLang="ja-JP" sz="900" i="1" dirty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категории</a:t>
            </a:r>
            <a:endParaRPr lang="en-US" altLang="ja-JP" sz="900" b="1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anose="020B0502020202020204" pitchFamily="34" charset="0"/>
              <a:cs typeface="Times New Roman" pitchFamily="18" charset="0"/>
            </a:endParaRPr>
          </a:p>
        </p:txBody>
      </p:sp>
      <p:sp>
        <p:nvSpPr>
          <p:cNvPr id="17" name="正方形/長方形 19"/>
          <p:cNvSpPr/>
          <p:nvPr/>
        </p:nvSpPr>
        <p:spPr>
          <a:xfrm>
            <a:off x="153220" y="2540111"/>
            <a:ext cx="2871804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Образование</a:t>
            </a:r>
            <a:endParaRPr lang="en-US" altLang="ja-JP" sz="1200" b="1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Высшее: Московский институт государственного администрирования, специальность «Психология», квалификация «Специалист по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психологии»</a:t>
            </a:r>
          </a:p>
          <a:p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Профессиональная переподготовка: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ОАУ РС(Я) "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ИРО и ПК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имени С.И. Донского - II", профиль "Воспитатель детей дошкольного возраста».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Курсы повышения квалификации </a:t>
            </a:r>
          </a:p>
          <a:p>
            <a:pPr>
              <a:defRPr/>
            </a:pP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2023 год – ООО «НПО ПРФЭКПОРТСОФТ» образовательная платформа «Национальная Академия РФ», программа ДПО</a:t>
            </a:r>
            <a:r>
              <a:rPr lang="ru-RU" altLang="ja-JP" sz="11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« ФОП ДО и ФАОП ДО в практике воспитателя дошкольного образования 2023. Методические рекомендации </a:t>
            </a:r>
            <a:r>
              <a:rPr lang="ru-RU" altLang="ja-JP" sz="1100" dirty="0" err="1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Минпросвещения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по новым федеральным образовательным программам», 144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ч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.</a:t>
            </a:r>
            <a:endParaRPr lang="ru-RU" altLang="ja-JP" sz="1100" b="1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Общий </a:t>
            </a:r>
            <a:r>
              <a:rPr lang="ru-RU" altLang="ja-JP" sz="11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стаж -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31 год</a:t>
            </a:r>
            <a:endParaRPr lang="ru-RU" altLang="ja-JP" sz="11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1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Педагогический стаж -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31 год</a:t>
            </a:r>
            <a:endParaRPr lang="ru-RU" altLang="ja-JP" sz="11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ru-RU" altLang="ja-JP" sz="1100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ru-RU" altLang="ja-JP" sz="1100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ru-RU" altLang="ja-JP" sz="1100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ru-RU" altLang="ja-JP" sz="1100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ja-JP" altLang="en-US" sz="1100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endParaRPr lang="ja-JP" altLang="en-US" sz="1100" b="1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263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6" r="6798"/>
          <a:stretch/>
        </p:blipFill>
        <p:spPr>
          <a:xfrm>
            <a:off x="-17039" y="-13692"/>
            <a:ext cx="9144000" cy="6885384"/>
          </a:xfrm>
          <a:prstGeom prst="rect">
            <a:avLst/>
          </a:prstGeom>
          <a:ln w="3175">
            <a:solidFill>
              <a:schemeClr val="bg1"/>
            </a:solidFill>
          </a:ln>
        </p:spPr>
      </p:pic>
      <p:sp>
        <p:nvSpPr>
          <p:cNvPr id="19" name="角丸四角形 9"/>
          <p:cNvSpPr/>
          <p:nvPr/>
        </p:nvSpPr>
        <p:spPr>
          <a:xfrm>
            <a:off x="6215738" y="1256875"/>
            <a:ext cx="2842630" cy="5471102"/>
          </a:xfrm>
          <a:prstGeom prst="roundRect">
            <a:avLst>
              <a:gd name="adj" fmla="val 939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0" y="-9186"/>
            <a:ext cx="9144000" cy="33497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-8520" y="-30460"/>
            <a:ext cx="91610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ja-JP" sz="1600" b="1" dirty="0" smtClean="0">
                <a:ln w="1905"/>
                <a:solidFill>
                  <a:schemeClr val="bg1"/>
                </a:solidFill>
                <a:latin typeface="Century Gothic" panose="020B0502020202020204" pitchFamily="34" charset="0"/>
                <a:cs typeface="Times New Roman" pitchFamily="18" charset="0"/>
              </a:rPr>
              <a:t>Педагогический состав детского </a:t>
            </a:r>
            <a:r>
              <a:rPr lang="ru-RU" altLang="ja-JP" sz="1600" b="1" dirty="0" smtClean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itchFamily="18" charset="0"/>
              </a:rPr>
              <a:t>сада</a:t>
            </a:r>
            <a:endParaRPr lang="en-US" altLang="ja-JP" sz="1600" b="1" dirty="0">
              <a:ln w="1905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Times New Roman" pitchFamily="18" charset="0"/>
            </a:endParaRPr>
          </a:p>
        </p:txBody>
      </p:sp>
      <p:sp>
        <p:nvSpPr>
          <p:cNvPr id="9" name="角丸四角形 8"/>
          <p:cNvSpPr/>
          <p:nvPr/>
        </p:nvSpPr>
        <p:spPr>
          <a:xfrm>
            <a:off x="127027" y="1268734"/>
            <a:ext cx="2908532" cy="5472634"/>
          </a:xfrm>
          <a:prstGeom prst="roundRect">
            <a:avLst>
              <a:gd name="adj" fmla="val 939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ru-RU" altLang="ja-JP" sz="1200" b="1" dirty="0" smtClean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171450" lvl="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ru-RU" altLang="ja-JP" sz="1200" b="1" dirty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171450" lvl="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ru-RU" altLang="ja-JP" sz="1200" b="1" dirty="0" smtClean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171450" lvl="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altLang="ja-JP" sz="1200" b="1" dirty="0" smtClean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Образование</a:t>
            </a:r>
            <a:endParaRPr lang="en-US" altLang="ja-JP" sz="1200" b="1" dirty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lvl="0"/>
            <a:r>
              <a:rPr lang="ru-RU" altLang="ja-JP" sz="1100" dirty="0" smtClean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Среднее </a:t>
            </a:r>
            <a:r>
              <a:rPr lang="ru-RU" altLang="ja-JP" sz="1100" dirty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специальное, Якутский педагогический колледж № 2.</a:t>
            </a:r>
          </a:p>
          <a:p>
            <a:pPr lvl="0"/>
            <a:r>
              <a:rPr lang="ru-RU" altLang="ja-JP" sz="1100" dirty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Специальность «Дошкольное образование»; квалификация</a:t>
            </a:r>
          </a:p>
          <a:p>
            <a:pPr lvl="0"/>
            <a:r>
              <a:rPr lang="ru-RU" altLang="ja-JP" sz="1100" dirty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«Воспитатель, воспитатель эмоционально отклоненных детей».</a:t>
            </a:r>
          </a:p>
          <a:p>
            <a:pPr lvl="0" eaLnBrk="1" hangingPunct="1">
              <a:defRPr/>
            </a:pPr>
            <a:endParaRPr lang="ru-RU" altLang="ja-JP" sz="1100" dirty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171450" lvl="0" indent="-17145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ru-RU" altLang="ja-JP" sz="1200" b="1" dirty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Курсы повышения квалификации </a:t>
            </a:r>
          </a:p>
          <a:p>
            <a:pPr lvl="0">
              <a:defRPr/>
            </a:pPr>
            <a:r>
              <a:rPr lang="ru-RU" altLang="ja-JP" sz="1100" dirty="0" smtClean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2023 </a:t>
            </a:r>
            <a:r>
              <a:rPr lang="ru-RU" altLang="ja-JP" sz="1100" dirty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г.- Образовательная платформа «Университет Просвещения РФ» ООО «Федерация развития образования», г. Брянск. Программа дополнительного профессионального образования (повышение квалификации) «Дошкольное образование и организация воспитательной, образовательной, просветительской работы в рамках Года культурного наследия народов России», 144 часа</a:t>
            </a:r>
            <a:endParaRPr lang="ru-RU" altLang="ja-JP" sz="1100" b="1" dirty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lvl="0" eaLnBrk="1" hangingPunct="1">
              <a:defRPr/>
            </a:pPr>
            <a:r>
              <a:rPr lang="ru-RU" altLang="ja-JP" sz="1100" b="1" dirty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Общий стаж - </a:t>
            </a:r>
            <a:r>
              <a:rPr lang="ru-RU" altLang="ja-JP" sz="1100" b="1" dirty="0" smtClean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12 </a:t>
            </a:r>
            <a:r>
              <a:rPr lang="ru-RU" altLang="ja-JP" sz="1100" b="1" dirty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лет.</a:t>
            </a:r>
          </a:p>
          <a:p>
            <a:pPr lvl="0" eaLnBrk="1" hangingPunct="1">
              <a:defRPr/>
            </a:pPr>
            <a:r>
              <a:rPr lang="ru-RU" altLang="ja-JP" sz="1100" b="1" dirty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Педагогический стаж </a:t>
            </a:r>
            <a:r>
              <a:rPr lang="ru-RU" altLang="ja-JP" sz="1100" b="1" dirty="0" smtClean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– 12 лет</a:t>
            </a:r>
            <a:r>
              <a:rPr lang="ru-RU" altLang="ja-JP" sz="1100" b="1" dirty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.</a:t>
            </a:r>
            <a:endParaRPr kumimoji="1" lang="ja-JP" altLang="en-US" dirty="0"/>
          </a:p>
        </p:txBody>
      </p:sp>
      <p:sp>
        <p:nvSpPr>
          <p:cNvPr id="10" name="角丸四角形 9"/>
          <p:cNvSpPr/>
          <p:nvPr/>
        </p:nvSpPr>
        <p:spPr>
          <a:xfrm>
            <a:off x="3193202" y="1314109"/>
            <a:ext cx="2877427" cy="5471102"/>
          </a:xfrm>
          <a:prstGeom prst="roundRect">
            <a:avLst>
              <a:gd name="adj" fmla="val 939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3496916" y="1792899"/>
            <a:ext cx="2106012" cy="205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altLang="ja-JP" sz="1600" b="1" dirty="0" smtClean="0">
              <a:ln w="0"/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endParaRPr lang="ru-RU" altLang="ja-JP" sz="1600" b="1" dirty="0">
              <a:ln w="0"/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endParaRPr lang="ru-RU" altLang="ja-JP" sz="1600" b="1" dirty="0" smtClean="0">
              <a:ln w="0"/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ru-RU" altLang="ja-JP" sz="1600" b="1" dirty="0" err="1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Ломпорова</a:t>
            </a:r>
            <a:r>
              <a:rPr lang="ru-RU" altLang="ja-JP" sz="16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  <a:p>
            <a:pPr lvl="0" algn="ctr"/>
            <a:r>
              <a:rPr lang="ru-RU" altLang="ja-JP" sz="16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Елена  </a:t>
            </a:r>
            <a:r>
              <a:rPr lang="ru-RU" altLang="ja-JP" sz="1600" b="1" dirty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Л</a:t>
            </a:r>
            <a:r>
              <a:rPr lang="ru-RU" altLang="ja-JP" sz="16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еонидовна</a:t>
            </a:r>
          </a:p>
          <a:p>
            <a:pPr lvl="0" algn="ctr"/>
            <a:r>
              <a:rPr lang="ru-RU" altLang="ja-JP" sz="1050" i="1" dirty="0" smtClean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Воспитатель</a:t>
            </a:r>
          </a:p>
          <a:p>
            <a:pPr lvl="0" algn="ctr"/>
            <a:endParaRPr lang="en-US" altLang="ja-JP" sz="1050" b="1" i="1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anose="020B0502020202020204" pitchFamily="34" charset="0"/>
              <a:cs typeface="Times New Roman" pitchFamily="18" charset="0"/>
            </a:endParaRPr>
          </a:p>
          <a:p>
            <a:pPr lvl="0" algn="ctr"/>
            <a:endParaRPr lang="ru-RU" altLang="ja-JP" sz="1050" i="1" dirty="0" smtClean="0">
              <a:ln w="0"/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281372" y="2771524"/>
            <a:ext cx="27410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ru-RU" altLang="ja-JP" sz="1200" b="1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ru-RU" altLang="ja-JP" sz="12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ru-RU" altLang="ja-JP" sz="1200" b="1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ru-RU" altLang="ja-JP" sz="12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Образование</a:t>
            </a:r>
            <a:endParaRPr lang="en-US" altLang="ja-JP" sz="1200" b="1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Среднее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профессиональное: ГАПОУ РС (Я),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«ЯПК № 2» в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г.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Якутск»,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специальность «Дошкольное образование»,  квалификация «Воспитатель детей дошкольного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раннего возраста».</a:t>
            </a:r>
          </a:p>
          <a:p>
            <a:endParaRPr lang="ru-RU" altLang="ja-JP" sz="1100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Общий </a:t>
            </a:r>
            <a:r>
              <a:rPr lang="ru-RU" altLang="ja-JP" sz="11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стаж -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14 лет.</a:t>
            </a:r>
            <a:endParaRPr lang="ru-RU" altLang="ja-JP" sz="11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Педагогический </a:t>
            </a:r>
            <a:r>
              <a:rPr lang="ru-RU" altLang="ja-JP" sz="11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стаж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– 14 лет .</a:t>
            </a:r>
            <a:endParaRPr lang="ru-RU" altLang="ja-JP" sz="11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ja-JP" altLang="en-US" sz="1100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16" name="正方形/長方形 11"/>
          <p:cNvSpPr/>
          <p:nvPr/>
        </p:nvSpPr>
        <p:spPr>
          <a:xfrm>
            <a:off x="6372200" y="1776867"/>
            <a:ext cx="2520279" cy="1069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ja-JP" sz="16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Курбатова </a:t>
            </a:r>
          </a:p>
          <a:p>
            <a:pPr lvl="0" algn="ctr"/>
            <a:r>
              <a:rPr lang="ru-RU" altLang="ja-JP" sz="16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Марина Николаевна</a:t>
            </a:r>
          </a:p>
          <a:p>
            <a:pPr lvl="0" algn="ctr"/>
            <a:r>
              <a:rPr lang="ru-RU" altLang="ja-JP" sz="1050" i="1" dirty="0" smtClean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Воспитатель</a:t>
            </a:r>
          </a:p>
          <a:p>
            <a:pPr lvl="0" algn="ctr"/>
            <a:endParaRPr lang="en-US" altLang="ja-JP" sz="1050" b="1" i="1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anose="020B0502020202020204" pitchFamily="34" charset="0"/>
              <a:cs typeface="Times New Roman" pitchFamily="18" charset="0"/>
            </a:endParaRPr>
          </a:p>
          <a:p>
            <a:pPr lvl="0" algn="ctr"/>
            <a:endParaRPr lang="ru-RU" altLang="ja-JP" sz="1050" i="1" dirty="0" smtClean="0">
              <a:ln w="0"/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18" name="正方形/長方形 12"/>
          <p:cNvSpPr/>
          <p:nvPr/>
        </p:nvSpPr>
        <p:spPr>
          <a:xfrm>
            <a:off x="6232777" y="2773722"/>
            <a:ext cx="285682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Образование</a:t>
            </a:r>
            <a:endParaRPr lang="en-US" altLang="ja-JP" sz="1200" b="1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Среднее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профессиональное: ГАПОУ РС (Я), «Региональный технический колледж в г. Мирный», специальность «Дошкольное образование»,  квалификация «Воспитатель детей дошкольного возраста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».</a:t>
            </a:r>
          </a:p>
          <a:p>
            <a:endParaRPr lang="ru-RU" altLang="ja-JP" sz="1100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171450" lvl="0" indent="-17145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ru-RU" altLang="ja-JP" sz="1200" b="1" dirty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Курсы </a:t>
            </a:r>
            <a:r>
              <a:rPr lang="ru-RU" altLang="ja-JP" sz="1200" b="1" dirty="0" smtClean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повышения квалификации </a:t>
            </a:r>
            <a:endParaRPr lang="ru-RU" altLang="ja-JP" sz="1200" b="1" dirty="0">
              <a:ln w="0"/>
              <a:solidFill>
                <a:srgbClr val="3E8853">
                  <a:lumMod val="75000"/>
                </a:srgb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2023 год – Образовательная платформа «Классический Университет РФ», ООО «Федерация развития образования» (г. Брянск), «Ключевые компетенции воспитателя как основа успешного внедрения новой федеральной образовательной программы дошкольного образования 2023», 144 ч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.</a:t>
            </a:r>
            <a:endParaRPr lang="ru-RU" altLang="ja-JP" sz="1100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1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Общий стаж -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14 лет.</a:t>
            </a:r>
            <a:endParaRPr lang="ru-RU" altLang="ja-JP" sz="11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Педагогический стаж 4 года </a:t>
            </a:r>
            <a:endParaRPr lang="ru-RU" altLang="ja-JP" sz="11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ja-JP" altLang="en-US" sz="1100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8" b="10352"/>
          <a:stretch/>
        </p:blipFill>
        <p:spPr>
          <a:xfrm>
            <a:off x="7022707" y="406552"/>
            <a:ext cx="1221701" cy="1256597"/>
          </a:xfrm>
          <a:prstGeom prst="ellipse">
            <a:avLst/>
          </a:prstGeom>
          <a:ln w="3175" cap="rnd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272" y="443406"/>
            <a:ext cx="1390008" cy="13900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335" y="1732250"/>
            <a:ext cx="2139881" cy="786452"/>
          </a:xfrm>
          <a:prstGeom prst="rect">
            <a:avLst/>
          </a:prstGeom>
        </p:spPr>
      </p:pic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460725905"/>
              </p:ext>
            </p:extLst>
          </p:nvPr>
        </p:nvGraphicFramePr>
        <p:xfrm>
          <a:off x="3067671" y="476672"/>
          <a:ext cx="2652786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60050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6" r="6798"/>
          <a:stretch/>
        </p:blipFill>
        <p:spPr>
          <a:xfrm>
            <a:off x="1" y="-27384"/>
            <a:ext cx="9144000" cy="6885384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4169" y="-23989"/>
            <a:ext cx="9144000" cy="33497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-4351" y="-45263"/>
            <a:ext cx="91610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ja-JP" sz="1600" b="1" dirty="0" smtClean="0">
                <a:ln w="1905"/>
                <a:solidFill>
                  <a:schemeClr val="bg1"/>
                </a:solidFill>
                <a:latin typeface="Century Gothic" panose="020B0502020202020204" pitchFamily="34" charset="0"/>
                <a:cs typeface="Times New Roman" pitchFamily="18" charset="0"/>
              </a:rPr>
              <a:t>Педагогический состав детского </a:t>
            </a:r>
            <a:r>
              <a:rPr lang="ru-RU" altLang="ja-JP" sz="1600" b="1" dirty="0" smtClean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itchFamily="18" charset="0"/>
              </a:rPr>
              <a:t>сада</a:t>
            </a:r>
            <a:endParaRPr lang="en-US" altLang="ja-JP" sz="1600" b="1" dirty="0">
              <a:ln w="1905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Times New Roman" pitchFamily="18" charset="0"/>
            </a:endParaRPr>
          </a:p>
        </p:txBody>
      </p:sp>
      <p:sp>
        <p:nvSpPr>
          <p:cNvPr id="9" name="角丸四角形 8"/>
          <p:cNvSpPr/>
          <p:nvPr/>
        </p:nvSpPr>
        <p:spPr>
          <a:xfrm>
            <a:off x="90791" y="1123763"/>
            <a:ext cx="2934529" cy="5587929"/>
          </a:xfrm>
          <a:prstGeom prst="roundRect">
            <a:avLst>
              <a:gd name="adj" fmla="val 939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角丸四角形 9"/>
          <p:cNvSpPr/>
          <p:nvPr/>
        </p:nvSpPr>
        <p:spPr>
          <a:xfrm>
            <a:off x="3125522" y="1123763"/>
            <a:ext cx="2944303" cy="5567146"/>
          </a:xfrm>
          <a:prstGeom prst="roundRect">
            <a:avLst>
              <a:gd name="adj" fmla="val 939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角丸四角形 10"/>
          <p:cNvSpPr/>
          <p:nvPr/>
        </p:nvSpPr>
        <p:spPr>
          <a:xfrm>
            <a:off x="6157853" y="1123764"/>
            <a:ext cx="2898802" cy="5567146"/>
          </a:xfrm>
          <a:prstGeom prst="roundRect">
            <a:avLst>
              <a:gd name="adj" fmla="val 939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190994" y="1653479"/>
            <a:ext cx="2755883" cy="8848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altLang="ja-JP" sz="16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Авдеева</a:t>
            </a:r>
          </a:p>
          <a:p>
            <a:pPr lvl="0" algn="ctr"/>
            <a:r>
              <a:rPr lang="ru-RU" altLang="ja-JP" sz="16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Ольга Леонидовна</a:t>
            </a:r>
          </a:p>
          <a:p>
            <a:pPr lvl="0" algn="ctr"/>
            <a:r>
              <a:rPr lang="ru-RU" altLang="ja-JP" sz="1050" i="1" dirty="0" smtClean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Arial Unicode MS" panose="020B0604020202020204" pitchFamily="50" charset="-128"/>
                <a:cs typeface="Arial Unicode MS" panose="020B0604020202020204" pitchFamily="50" charset="-128"/>
              </a:rPr>
              <a:t>Инструктор </a:t>
            </a:r>
            <a:r>
              <a:rPr lang="ru-RU" altLang="ja-JP" sz="1050" i="1" dirty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Arial Unicode MS" panose="020B0604020202020204" pitchFamily="50" charset="-128"/>
                <a:cs typeface="Arial Unicode MS" panose="020B0604020202020204" pitchFamily="50" charset="-128"/>
              </a:rPr>
              <a:t>по физической культуре  </a:t>
            </a:r>
            <a:endParaRPr lang="ru-RU" altLang="ja-JP" sz="1050" i="1" dirty="0" smtClean="0">
              <a:ln w="0"/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lvl="0" algn="ctr"/>
            <a:r>
              <a:rPr lang="ru-RU" altLang="ja-JP" sz="900" i="1" dirty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Arial Unicode MS" panose="020B0604020202020204" pitchFamily="50" charset="-128"/>
                <a:cs typeface="Arial Unicode MS" panose="020B0604020202020204" pitchFamily="50" charset="-128"/>
              </a:rPr>
              <a:t>в</a:t>
            </a:r>
            <a:r>
              <a:rPr lang="ru-RU" altLang="ja-JP" sz="900" i="1" dirty="0" smtClean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Arial Unicode MS" panose="020B0604020202020204" pitchFamily="50" charset="-128"/>
                <a:cs typeface="Arial Unicode MS" panose="020B0604020202020204" pitchFamily="50" charset="-128"/>
              </a:rPr>
              <a:t>ысшей </a:t>
            </a:r>
            <a:r>
              <a:rPr lang="ru-RU" altLang="ja-JP" sz="900" i="1" dirty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Arial Unicode MS" panose="020B0604020202020204" pitchFamily="50" charset="-128"/>
                <a:cs typeface="Arial Unicode MS" panose="020B0604020202020204" pitchFamily="50" charset="-128"/>
              </a:rPr>
              <a:t>квалификационной </a:t>
            </a:r>
            <a:r>
              <a:rPr lang="ru-RU" altLang="ja-JP" sz="900" i="1" dirty="0" smtClean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Arial Unicode MS" panose="020B0604020202020204" pitchFamily="50" charset="-128"/>
                <a:cs typeface="Arial Unicode MS" panose="020B0604020202020204" pitchFamily="50" charset="-128"/>
              </a:rPr>
              <a:t>категории</a:t>
            </a:r>
            <a:endParaRPr lang="ru-RU" altLang="ja-JP" sz="900" i="1" dirty="0" smtClean="0">
              <a:ln w="0"/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30539" y="2497706"/>
            <a:ext cx="301568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Образование</a:t>
            </a:r>
            <a:endParaRPr lang="en-US" altLang="ja-JP" sz="1200" b="1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В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ысшее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: Целиноградский государственный педагогический институт,  специальность «Физическая культура», квалификация «Учитель физической культуры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».</a:t>
            </a:r>
            <a:endParaRPr lang="ru-RU" altLang="ja-JP" sz="1100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Курсы повышения квалификации </a:t>
            </a:r>
          </a:p>
          <a:p>
            <a:pPr eaLnBrk="1" hangingPunct="1">
              <a:defRPr/>
            </a:pP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2021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г.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–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Департамент образования г. Москвы, Национальный центр обучения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навыкам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оказания первой помощи АНО ДПО «Школа </a:t>
            </a:r>
            <a:r>
              <a:rPr lang="ru-RU" altLang="ja-JP" sz="1100" dirty="0" err="1">
                <a:ln w="0"/>
                <a:solidFill>
                  <a:schemeClr val="accent5">
                    <a:lumMod val="75000"/>
                  </a:schemeClr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Бубнова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», курс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обучения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по программе «Инструктор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массового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обучения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населения,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персонала образовательных организаций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навыкам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оказания первой помощи после несчастного случая или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террористического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ea typeface="Arial Unicode MS" panose="020B0604020202020204" pitchFamily="50" charset="-128"/>
                <a:cs typeface="Arial" panose="020B0604020202020204" pitchFamily="34" charset="0"/>
              </a:rPr>
              <a:t>акта», 102 ч.</a:t>
            </a:r>
            <a:endParaRPr lang="ru-RU" altLang="ja-JP" sz="1100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1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Общий стаж -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37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лет</a:t>
            </a:r>
            <a:endParaRPr lang="ru-RU" altLang="ja-JP" sz="11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Педагогический </a:t>
            </a:r>
            <a:r>
              <a:rPr lang="ru-RU" altLang="ja-JP" sz="11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стаж -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34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года</a:t>
            </a:r>
          </a:p>
          <a:p>
            <a:pPr eaLnBrk="1" hangingPunct="1">
              <a:defRPr/>
            </a:pPr>
            <a:endParaRPr lang="ru-RU" altLang="ja-JP" sz="1100" b="1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171450" lvl="0" indent="-171450">
              <a:buFont typeface="Wingdings" panose="05000000000000000000" pitchFamily="2" charset="2"/>
              <a:buChar char="l"/>
            </a:pPr>
            <a:r>
              <a:rPr lang="ru-RU" altLang="ja-JP" sz="1100" b="1" dirty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Направление деятельности</a:t>
            </a:r>
          </a:p>
          <a:p>
            <a:pPr lvl="0"/>
            <a:r>
              <a:rPr lang="ru-RU" altLang="ja-JP" sz="1100" dirty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Педагогическая деятельность по физическому развитию детей. </a:t>
            </a:r>
          </a:p>
          <a:p>
            <a:pPr eaLnBrk="1" hangingPunct="1">
              <a:defRPr/>
            </a:pPr>
            <a:endParaRPr lang="ru-RU" altLang="ja-JP" sz="11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ja-JP" altLang="en-US" sz="1100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endParaRPr lang="ja-JP" altLang="en-US" sz="1100" b="1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3410465" y="1692776"/>
            <a:ext cx="2323072" cy="10695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altLang="ja-JP" sz="16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Сереброва </a:t>
            </a:r>
          </a:p>
          <a:p>
            <a:pPr lvl="0" algn="ctr"/>
            <a:r>
              <a:rPr lang="ru-RU" altLang="ja-JP" sz="16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Анна Владимировна</a:t>
            </a:r>
          </a:p>
          <a:p>
            <a:pPr algn="ctr" eaLnBrk="1" hangingPunct="1">
              <a:defRPr/>
            </a:pPr>
            <a:r>
              <a:rPr lang="ru-RU" altLang="ja-JP" sz="1050" i="1" dirty="0" smtClean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Музыкальный руководитель</a:t>
            </a:r>
          </a:p>
          <a:p>
            <a:pPr lvl="0" algn="ctr"/>
            <a:endParaRPr lang="en-US" altLang="ja-JP" sz="1050" b="1" i="1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anose="020B0502020202020204" pitchFamily="34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altLang="ja-JP" sz="1050" i="1" dirty="0">
              <a:ln w="0"/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3161681" y="2323362"/>
            <a:ext cx="294349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Образование</a:t>
            </a:r>
            <a:endParaRPr lang="en-US" altLang="ja-JP" sz="1200" b="1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Специальное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: </a:t>
            </a:r>
            <a:r>
              <a:rPr lang="ru-RU" altLang="ja-JP" sz="1100" dirty="0" err="1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Новомосковское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музыкальное училище, специальность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«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Преподаватель по классу скрипки»,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квалификация «Артист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оркестра».</a:t>
            </a:r>
          </a:p>
          <a:p>
            <a:pPr eaLnBrk="1" hangingPunct="1">
              <a:defRPr/>
            </a:pP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Высшее: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М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осковский государственный открытый педагогический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университет, специальность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«Психолог», квалификация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«Учитель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психологии».</a:t>
            </a:r>
            <a:endParaRPr lang="ru-RU" altLang="ja-JP" sz="1100" b="1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Курсы повышения квалификации </a:t>
            </a:r>
          </a:p>
          <a:p>
            <a:pPr eaLnBrk="1" hangingPunct="1">
              <a:defRPr/>
            </a:pP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2022 год -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ООО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«Центр образовательных услуг «Невский альянс», (г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.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Санкт-Петербург),  «Особенности организации образовательной деятельности с детьми ОВЗ в ДОО», 72 ч.</a:t>
            </a:r>
            <a:endParaRPr lang="ru-RU" altLang="ja-JP" sz="1100" dirty="0">
              <a:ln w="0"/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eaLnBrk="1" hangingPunct="1">
              <a:defRPr/>
            </a:pP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2022 год – АНО ДПО «Аничков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мост» </a:t>
            </a:r>
            <a:endParaRPr lang="ru-RU" altLang="ja-JP" sz="1100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(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г. Санкт-Петербург),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«Современные технологии музыкального воспитания», 144 ч.</a:t>
            </a:r>
            <a:endParaRPr lang="ru-RU" altLang="ja-JP" sz="1100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1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Общий стаж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–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29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лет</a:t>
            </a:r>
            <a:endParaRPr lang="ru-RU" altLang="ja-JP" sz="11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Педагогический </a:t>
            </a:r>
            <a:r>
              <a:rPr lang="ru-RU" altLang="ja-JP" sz="11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стаж -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27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лет</a:t>
            </a:r>
            <a:endParaRPr lang="ru-RU" altLang="ja-JP" sz="11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171450" lvl="0" indent="-171450">
              <a:buFont typeface="Wingdings" panose="05000000000000000000" pitchFamily="2" charset="2"/>
              <a:buChar char="l"/>
            </a:pPr>
            <a:r>
              <a:rPr lang="ru-RU" altLang="ja-JP" sz="1100" b="1" dirty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Направление деятельности</a:t>
            </a:r>
          </a:p>
          <a:p>
            <a:pPr lvl="0"/>
            <a:r>
              <a:rPr lang="ru-RU" altLang="ja-JP" sz="1100" dirty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Педагогическая деятельность по музыкальному развитию детей. </a:t>
            </a:r>
          </a:p>
          <a:p>
            <a:pPr eaLnBrk="1" hangingPunct="1">
              <a:defRPr/>
            </a:pPr>
            <a:endParaRPr lang="ru-RU" altLang="ja-JP" sz="11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endParaRPr lang="ru-RU" altLang="ja-JP" sz="1100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6512242" y="1728265"/>
            <a:ext cx="21900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altLang="ja-JP" sz="16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Васильева</a:t>
            </a:r>
          </a:p>
          <a:p>
            <a:pPr lvl="0" algn="ctr"/>
            <a:r>
              <a:rPr lang="ru-RU" altLang="ja-JP" sz="16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Ульяна Викторовна</a:t>
            </a:r>
          </a:p>
          <a:p>
            <a:pPr lvl="0" algn="ctr"/>
            <a:r>
              <a:rPr lang="ru-RU" altLang="ja-JP" sz="1050" i="1" dirty="0" smtClean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Arial Unicode MS" panose="020B0604020202020204" pitchFamily="50" charset="-128"/>
                <a:cs typeface="Arial Unicode MS" panose="020B0604020202020204" pitchFamily="50" charset="-128"/>
              </a:rPr>
              <a:t>Инструктор </a:t>
            </a:r>
            <a:r>
              <a:rPr lang="ru-RU" altLang="ja-JP" sz="1050" i="1" dirty="0">
                <a:ln w="0"/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Arial Unicode MS" panose="020B0604020202020204" pitchFamily="50" charset="-128"/>
                <a:cs typeface="Arial Unicode MS" panose="020B0604020202020204" pitchFamily="50" charset="-128"/>
              </a:rPr>
              <a:t>по плаванию</a:t>
            </a:r>
            <a:endParaRPr lang="en-US" altLang="ja-JP" sz="1050" b="1" i="1" dirty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anose="020B0502020202020204" pitchFamily="34" charset="0"/>
              <a:cs typeface="Times New Roman" pitchFamily="18" charset="0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6250283" y="2419223"/>
            <a:ext cx="2883449" cy="487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Образование</a:t>
            </a:r>
            <a:endParaRPr lang="en-US" altLang="ja-JP" sz="1200" b="1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Высшее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: ФГБОУВО «Российский государственный университет физической культуры, спорта, молодежи и туризма» (ГЦО-ЛИФК)  г. Москва; специальность «Физическая культура и спорт», квалификация «Специалист по физической культуре и спорту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».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Курсы повышения квалификации </a:t>
            </a:r>
          </a:p>
          <a:p>
            <a:pPr eaLnBrk="1" hangingPunct="1">
              <a:defRPr/>
            </a:pP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2020 год - ООО «Международные Образовательные Проекты» </a:t>
            </a:r>
          </a:p>
          <a:p>
            <a:pPr eaLnBrk="1" hangingPunct="1">
              <a:defRPr/>
            </a:pP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(г. Санкт-Петербург), «Современные подходы и технологии применения адаптивной физической культуры в работе с детьми в образовательной организации»,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108 часов.</a:t>
            </a:r>
            <a:endParaRPr lang="ru-RU" altLang="ja-JP" sz="11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endParaRPr lang="ru-RU" altLang="ja-JP" sz="1100" b="1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Общий </a:t>
            </a:r>
            <a:r>
              <a:rPr lang="ru-RU" altLang="ja-JP" sz="11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стаж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–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14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лет</a:t>
            </a:r>
            <a:endParaRPr lang="ru-RU" altLang="ja-JP" sz="11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Педагогический </a:t>
            </a:r>
            <a:r>
              <a:rPr lang="ru-RU" altLang="ja-JP" sz="11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стаж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–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6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лет</a:t>
            </a:r>
          </a:p>
          <a:p>
            <a:pPr eaLnBrk="1" hangingPunct="1">
              <a:defRPr/>
            </a:pPr>
            <a:endParaRPr lang="ru-RU" altLang="ja-JP" sz="11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171450" lvl="0" indent="-171450">
              <a:buFont typeface="Wingdings" panose="05000000000000000000" pitchFamily="2" charset="2"/>
              <a:buChar char="l"/>
            </a:pPr>
            <a:r>
              <a:rPr lang="ru-RU" altLang="ja-JP" sz="1100" b="1" dirty="0" smtClean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Направление </a:t>
            </a:r>
            <a:r>
              <a:rPr lang="ru-RU" altLang="ja-JP" sz="1100" b="1" dirty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деятельности</a:t>
            </a:r>
          </a:p>
          <a:p>
            <a:pPr lvl="0"/>
            <a:r>
              <a:rPr lang="ru-RU" altLang="ja-JP" sz="1100" dirty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Педагогическая деятельность по физическому развитию детей</a:t>
            </a:r>
            <a:endParaRPr lang="ru-RU" altLang="ja-JP" sz="1100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endParaRPr lang="ru-RU" altLang="ja-JP" sz="11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endParaRPr lang="ru-RU" altLang="ja-JP" sz="11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ja-JP" altLang="en-US" sz="1100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endParaRPr lang="ja-JP" altLang="en-US" sz="1100" b="1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pic>
        <p:nvPicPr>
          <p:cNvPr id="21" name="Рисунок 10"/>
          <p:cNvPicPr preferRelativeResize="0"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7778" r="1613" b="25555"/>
          <a:stretch/>
        </p:blipFill>
        <p:spPr bwMode="auto">
          <a:xfrm>
            <a:off x="953904" y="409285"/>
            <a:ext cx="1260000" cy="1260000"/>
          </a:xfrm>
          <a:prstGeom prst="ellipse">
            <a:avLst/>
          </a:prstGeom>
          <a:ln w="12700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30"/>
          <p:cNvPicPr preferRelativeResize="0"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0" r="-313"/>
          <a:stretch/>
        </p:blipFill>
        <p:spPr>
          <a:xfrm>
            <a:off x="3919542" y="409285"/>
            <a:ext cx="1283960" cy="1265612"/>
          </a:xfrm>
          <a:prstGeom prst="ellipse">
            <a:avLst/>
          </a:prstGeom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図 1"/>
          <p:cNvPicPr preferRelativeResize="0"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" t="5867" r="1638" b="19665"/>
          <a:stretch/>
        </p:blipFill>
        <p:spPr>
          <a:xfrm>
            <a:off x="6867657" y="395276"/>
            <a:ext cx="1260000" cy="1260000"/>
          </a:xfrm>
          <a:prstGeom prst="ellipse">
            <a:avLst/>
          </a:prstGeom>
          <a:ln w="12700" cap="rnd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255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6" r="6798"/>
          <a:stretch/>
        </p:blipFill>
        <p:spPr>
          <a:xfrm>
            <a:off x="1" y="0"/>
            <a:ext cx="9144000" cy="6885384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-8519" y="-995"/>
            <a:ext cx="9144000" cy="33497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-17039" y="-22269"/>
            <a:ext cx="91610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ja-JP" sz="1600" b="1" dirty="0" smtClean="0">
                <a:ln w="1905"/>
                <a:solidFill>
                  <a:schemeClr val="bg1"/>
                </a:solidFill>
                <a:latin typeface="Century Gothic" panose="020B0502020202020204" pitchFamily="34" charset="0"/>
                <a:cs typeface="Times New Roman" pitchFamily="18" charset="0"/>
              </a:rPr>
              <a:t>Педагогический состав детского </a:t>
            </a:r>
            <a:r>
              <a:rPr lang="ru-RU" altLang="ja-JP" sz="1600" b="1" dirty="0" smtClean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itchFamily="18" charset="0"/>
              </a:rPr>
              <a:t>сада</a:t>
            </a:r>
            <a:endParaRPr lang="en-US" altLang="ja-JP" sz="1600" b="1" dirty="0">
              <a:ln w="1905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Times New Roman" pitchFamily="18" charset="0"/>
            </a:endParaRPr>
          </a:p>
        </p:txBody>
      </p:sp>
      <p:sp>
        <p:nvSpPr>
          <p:cNvPr id="9" name="角丸四角形 8"/>
          <p:cNvSpPr/>
          <p:nvPr/>
        </p:nvSpPr>
        <p:spPr>
          <a:xfrm>
            <a:off x="100860" y="1228278"/>
            <a:ext cx="2926367" cy="5450481"/>
          </a:xfrm>
          <a:prstGeom prst="roundRect">
            <a:avLst>
              <a:gd name="adj" fmla="val 939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ja-JP" sz="1600" b="1" dirty="0" smtClean="0">
                <a:ln w="0"/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Петрова</a:t>
            </a:r>
            <a:br>
              <a:rPr lang="ru-RU" altLang="ja-JP" sz="1600" b="1" dirty="0" smtClean="0">
                <a:ln w="0"/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</a:br>
            <a:r>
              <a:rPr lang="ru-RU" altLang="ja-JP" sz="1600" b="1" dirty="0" smtClean="0">
                <a:ln w="0"/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Алена </a:t>
            </a:r>
            <a:r>
              <a:rPr lang="ru-RU" altLang="ja-JP" sz="1600" b="1" dirty="0" err="1" smtClean="0">
                <a:ln w="0"/>
                <a:solidFill>
                  <a:schemeClr val="tx1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Алесандровна</a:t>
            </a:r>
            <a:endParaRPr lang="ru-RU" altLang="ja-JP" sz="1600" b="1" dirty="0" smtClean="0">
              <a:ln w="0"/>
              <a:solidFill>
                <a:schemeClr val="tx1"/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lnSpc>
                <a:spcPct val="150000"/>
              </a:lnSpc>
            </a:pPr>
            <a:r>
              <a:rPr lang="ru-RU" altLang="ja-JP" sz="14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              </a:t>
            </a:r>
            <a:r>
              <a:rPr lang="ru-RU" altLang="ja-JP" sz="1400" i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воспитатель</a:t>
            </a:r>
            <a:endParaRPr lang="ru-RU" altLang="ja-JP" sz="1400" i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altLang="ja-JP" sz="14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Образование</a:t>
            </a:r>
            <a:endParaRPr lang="en-US" altLang="ja-JP" sz="14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r>
              <a:rPr lang="ru-RU" altLang="ja-JP" sz="12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Высшее </a:t>
            </a:r>
            <a:r>
              <a:rPr lang="ru-RU" altLang="ja-JP" sz="12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профессиональное: </a:t>
            </a:r>
            <a:r>
              <a:rPr lang="ru-RU" altLang="ja-JP" sz="12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Саха государственная педагогическая академия г</a:t>
            </a:r>
            <a:r>
              <a:rPr lang="ru-RU" altLang="ja-JP" sz="12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. </a:t>
            </a:r>
            <a:r>
              <a:rPr lang="ru-RU" altLang="ja-JP" sz="12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Якутск, </a:t>
            </a:r>
            <a:r>
              <a:rPr lang="ru-RU" altLang="ja-JP" sz="12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специальность «Дошкольное образование»,  квалификация «Воспитатель детей дошкольного </a:t>
            </a:r>
            <a:r>
              <a:rPr lang="ru-RU" altLang="ja-JP" sz="12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возраста</a:t>
            </a:r>
            <a:r>
              <a:rPr lang="ru-RU" altLang="ja-JP" sz="12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».</a:t>
            </a:r>
          </a:p>
          <a:p>
            <a:endParaRPr lang="ru-RU" altLang="ja-JP" sz="1200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2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Общий стаж - </a:t>
            </a: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25 лет.</a:t>
            </a:r>
            <a:endParaRPr lang="ru-RU" altLang="ja-JP" sz="12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2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Педагогический стаж – </a:t>
            </a: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15 </a:t>
            </a: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лет </a:t>
            </a:r>
            <a:r>
              <a:rPr lang="ru-RU" altLang="ja-JP" sz="12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.</a:t>
            </a:r>
          </a:p>
        </p:txBody>
      </p:sp>
      <p:sp>
        <p:nvSpPr>
          <p:cNvPr id="10" name="角丸四角形 9"/>
          <p:cNvSpPr/>
          <p:nvPr/>
        </p:nvSpPr>
        <p:spPr>
          <a:xfrm>
            <a:off x="3166170" y="1228278"/>
            <a:ext cx="2997000" cy="5473985"/>
          </a:xfrm>
          <a:prstGeom prst="roundRect">
            <a:avLst>
              <a:gd name="adj" fmla="val 939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角丸四角形 10"/>
          <p:cNvSpPr/>
          <p:nvPr/>
        </p:nvSpPr>
        <p:spPr>
          <a:xfrm>
            <a:off x="6302113" y="1186603"/>
            <a:ext cx="2712477" cy="5473985"/>
          </a:xfrm>
          <a:prstGeom prst="roundRect">
            <a:avLst>
              <a:gd name="adj" fmla="val 939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3278917" y="1482759"/>
            <a:ext cx="2574743" cy="7463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altLang="ja-JP" sz="16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Бабушкина </a:t>
            </a:r>
          </a:p>
          <a:p>
            <a:pPr lvl="0" algn="ctr"/>
            <a:r>
              <a:rPr lang="ru-RU" altLang="ja-JP" sz="16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Елизавета Алексеевна</a:t>
            </a:r>
            <a:endParaRPr lang="en-US" altLang="ja-JP" sz="1600" b="1" dirty="0" smtClean="0">
              <a:ln w="0"/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ru-RU" altLang="ja-JP" sz="1050" i="1" dirty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У</a:t>
            </a:r>
            <a:r>
              <a:rPr lang="ru-RU" altLang="ja-JP" sz="1050" i="1" dirty="0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читель-логопед 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3305113" y="2347737"/>
            <a:ext cx="278983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Образование</a:t>
            </a:r>
            <a:endParaRPr lang="en-US" altLang="ja-JP" sz="1200" b="1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0" indent="0" eaLnBrk="1" hangingPunct="1">
              <a:buNone/>
              <a:defRPr/>
            </a:pP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Высшее: </a:t>
            </a:r>
            <a:r>
              <a:rPr lang="ru-RU" altLang="ja-JP" sz="1100" dirty="0" smtClean="0">
                <a:ln w="0"/>
                <a:solidFill>
                  <a:schemeClr val="accent5">
                    <a:lumMod val="50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Иркутское ГОУ высшего профессионального образования «Восточно-Сибирская государственная академия образования»; специальность «Олигофренопедагогика» с  дополнительной специальностью «Логопедия», </a:t>
            </a:r>
            <a:r>
              <a:rPr lang="ru-RU" altLang="ja-JP" sz="1100" dirty="0">
                <a:ln w="0"/>
                <a:solidFill>
                  <a:schemeClr val="accent5">
                    <a:lumMod val="50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квалификация «</a:t>
            </a:r>
            <a:r>
              <a:rPr lang="ru-RU" altLang="ja-JP" sz="1100" dirty="0" smtClean="0">
                <a:ln w="0"/>
                <a:solidFill>
                  <a:schemeClr val="accent5">
                    <a:lumMod val="50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учитель-логопед, учитель –</a:t>
            </a:r>
            <a:r>
              <a:rPr lang="ru-RU" altLang="ja-JP" sz="1100" dirty="0" err="1" smtClean="0">
                <a:ln w="0"/>
                <a:solidFill>
                  <a:schemeClr val="accent5">
                    <a:lumMod val="50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олигофренопедагог</a:t>
            </a:r>
            <a:r>
              <a:rPr lang="ru-RU" altLang="ja-JP" sz="1100" dirty="0" smtClean="0">
                <a:ln w="0"/>
                <a:solidFill>
                  <a:schemeClr val="accent5">
                    <a:lumMod val="50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».</a:t>
            </a:r>
            <a:endParaRPr lang="ru-RU" altLang="ja-JP" sz="1100" dirty="0">
              <a:ln w="0"/>
              <a:solidFill>
                <a:schemeClr val="accent5">
                  <a:lumMod val="50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endParaRPr lang="ru-RU" altLang="ja-JP" sz="1100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Курсы повышения квалификации </a:t>
            </a:r>
          </a:p>
          <a:p>
            <a:pPr marL="0" indent="0" eaLnBrk="1" hangingPunct="1">
              <a:buNone/>
              <a:defRPr/>
            </a:pPr>
            <a:r>
              <a:rPr lang="ru-RU" altLang="ja-JP" sz="1100" dirty="0" smtClean="0">
                <a:ln w="0"/>
                <a:solidFill>
                  <a:schemeClr val="accent5">
                    <a:lumMod val="50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2022 год - Центр онлайн-обучения Всероссийского форума «Педагоги России: инновации в образовании», «Методика и практика логопедической и речевой работы в ДОО в контексте ФГОС ДО»</a:t>
            </a:r>
            <a:r>
              <a:rPr lang="ru-RU" altLang="ja-JP" sz="1100" b="1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.</a:t>
            </a:r>
            <a:endParaRPr lang="ru-RU" altLang="ja-JP" sz="1100" b="1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endParaRPr lang="ru-RU" altLang="ja-JP" sz="1100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1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Общий стаж –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14 лет</a:t>
            </a:r>
            <a:endParaRPr lang="ru-RU" altLang="ja-JP" sz="11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Педагогический </a:t>
            </a:r>
            <a:r>
              <a:rPr lang="ru-RU" altLang="ja-JP" sz="11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стаж </a:t>
            </a: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– 14 лет</a:t>
            </a:r>
            <a:endParaRPr lang="ru-RU" altLang="ja-JP" sz="11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endParaRPr lang="ru-RU" altLang="ja-JP" sz="1100" b="1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171450" lvl="0" indent="-171450">
              <a:buFont typeface="Wingdings" panose="05000000000000000000" pitchFamily="2" charset="2"/>
              <a:buChar char="l"/>
            </a:pPr>
            <a:r>
              <a:rPr lang="ru-RU" altLang="ja-JP" sz="1200" b="1" dirty="0">
                <a:ln w="0"/>
                <a:solidFill>
                  <a:srgbClr val="3E8853">
                    <a:lumMod val="75000"/>
                  </a:srgb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Направление деятельности</a:t>
            </a:r>
          </a:p>
          <a:p>
            <a:pPr marL="0" indent="0" eaLnBrk="1" hangingPunct="1">
              <a:buNone/>
              <a:defRPr/>
            </a:pPr>
            <a:r>
              <a:rPr lang="ru-RU" altLang="ja-JP" sz="1100" dirty="0">
                <a:ln w="0"/>
                <a:solidFill>
                  <a:schemeClr val="accent5">
                    <a:lumMod val="50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Обучение, коррекционная и развивающая деятельность</a:t>
            </a:r>
            <a:endParaRPr lang="ru-RU" altLang="ja-JP" sz="11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>
              <a:defRPr/>
            </a:pPr>
            <a:endParaRPr lang="ja-JP" altLang="en-US" sz="1100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endParaRPr lang="ja-JP" altLang="en-US" sz="1100" b="1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pic>
        <p:nvPicPr>
          <p:cNvPr id="16" name="図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392371">
            <a:off x="7077849" y="2715095"/>
            <a:ext cx="991964" cy="955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図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474" y="1829026"/>
            <a:ext cx="452437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図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611" y="1516974"/>
            <a:ext cx="486052" cy="466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図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084" y="2046513"/>
            <a:ext cx="441423" cy="383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2786" y="3969502"/>
            <a:ext cx="1298561" cy="12741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6611" y="5445224"/>
            <a:ext cx="487722" cy="4633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21520" y="3987391"/>
            <a:ext cx="451143" cy="432854"/>
          </a:xfrm>
          <a:prstGeom prst="rect">
            <a:avLst/>
          </a:prstGeom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455399323"/>
              </p:ext>
            </p:extLst>
          </p:nvPr>
        </p:nvGraphicFramePr>
        <p:xfrm>
          <a:off x="899592" y="542621"/>
          <a:ext cx="1368152" cy="1374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53323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青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7636</TotalTime>
  <Words>930</Words>
  <Application>Microsoft Office PowerPoint</Application>
  <PresentationFormat>Экран (4:3)</PresentationFormat>
  <Paragraphs>167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ＭＳ Ｐゴシック</vt:lpstr>
      <vt:lpstr>Arial</vt:lpstr>
      <vt:lpstr>Arial Unicode MS</vt:lpstr>
      <vt:lpstr>Calibri</vt:lpstr>
      <vt:lpstr>Calibri Light</vt:lpstr>
      <vt:lpstr>Century Gothic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vovan</dc:creator>
  <dc:description>http://aida.ucoz.ru</dc:description>
  <cp:lastModifiedBy>Виктория Кулакова</cp:lastModifiedBy>
  <cp:revision>421</cp:revision>
  <dcterms:created xsi:type="dcterms:W3CDTF">2012-03-04T15:21:00Z</dcterms:created>
  <dcterms:modified xsi:type="dcterms:W3CDTF">2026-05-28T05:56:33Z</dcterms:modified>
  <cp:category>шаблоны к Powerpoint</cp:category>
</cp:coreProperties>
</file>