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8" r:id="rId3"/>
    <p:sldId id="288" r:id="rId4"/>
    <p:sldId id="279" r:id="rId5"/>
    <p:sldId id="300" r:id="rId6"/>
    <p:sldId id="301" r:id="rId7"/>
    <p:sldId id="290" r:id="rId8"/>
    <p:sldId id="302" r:id="rId9"/>
    <p:sldId id="294" r:id="rId10"/>
    <p:sldId id="277" r:id="rId11"/>
  </p:sldIdLst>
  <p:sldSz cx="9144000" cy="6858000" type="screen4x3"/>
  <p:notesSz cx="6864350" cy="9996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FC8BB-8039-479F-9724-212EA02AFCD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12156-CD78-4DFC-8BBB-07CA38B8F38B}" type="pres">
      <dgm:prSet presAssocID="{19EFC8BB-8039-479F-9724-212EA02AFC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8942-D3D4-4B11-8513-EE81D0F80E1A}" type="presOf" srcId="{19EFC8BB-8039-479F-9724-212EA02AFCD8}" destId="{1F612156-CD78-4DFC-8BBB-07CA38B8F38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FC8BB-8039-479F-9724-212EA02AFCD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8BA063-66FF-4B60-AB15-53408D76350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Группа раннего возраста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№1 Сказка (1,5-3)</a:t>
          </a:r>
        </a:p>
      </dgm:t>
    </dgm:pt>
    <dgm:pt modelId="{9C412E62-8ADA-496D-B761-A4F77CD632E8}" type="parTrans" cxnId="{45DF3B1C-E97A-44E3-BC47-7C7CF6DEFA33}">
      <dgm:prSet/>
      <dgm:spPr/>
      <dgm:t>
        <a:bodyPr/>
        <a:lstStyle/>
        <a:p>
          <a:endParaRPr lang="ru-RU"/>
        </a:p>
      </dgm:t>
    </dgm:pt>
    <dgm:pt modelId="{F7632E4A-37F6-4586-8092-CFB8FAE3FDAD}" type="sibTrans" cxnId="{45DF3B1C-E97A-44E3-BC47-7C7CF6DEFA33}">
      <dgm:prSet/>
      <dgm:spPr/>
      <dgm:t>
        <a:bodyPr/>
        <a:lstStyle/>
        <a:p>
          <a:endParaRPr lang="ru-RU"/>
        </a:p>
      </dgm:t>
    </dgm:pt>
    <dgm:pt modelId="{0466A47E-FF41-4F3E-956C-4B42C56A8B18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Разновозрастная группа  среднего и старшего возраста (4-6)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№3 Непоседы </a:t>
          </a:r>
        </a:p>
      </dgm:t>
    </dgm:pt>
    <dgm:pt modelId="{4A404B39-C7FF-4FD4-B086-5D34AE3C5980}" type="parTrans" cxnId="{43FDDD03-7EDB-44D7-A690-013E2CB9295F}">
      <dgm:prSet/>
      <dgm:spPr/>
      <dgm:t>
        <a:bodyPr/>
        <a:lstStyle/>
        <a:p>
          <a:endParaRPr lang="ru-RU"/>
        </a:p>
      </dgm:t>
    </dgm:pt>
    <dgm:pt modelId="{DA4DF64E-2027-48A1-B925-9FB6D82699B2}" type="sibTrans" cxnId="{43FDDD03-7EDB-44D7-A690-013E2CB9295F}">
      <dgm:prSet/>
      <dgm:spPr/>
      <dgm:t>
        <a:bodyPr/>
        <a:lstStyle/>
        <a:p>
          <a:endParaRPr lang="ru-RU"/>
        </a:p>
      </dgm:t>
    </dgm:pt>
    <dgm:pt modelId="{BE75DF9D-41DE-454E-9C73-BF201CF3667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младшего возраста №2 Солнышко (3-4)</a:t>
          </a:r>
        </a:p>
        <a:p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161D6-098D-4E74-8B1C-DA8BCA3F4800}" type="sibTrans" cxnId="{624E19F7-D44E-4365-BB84-34156A16D45E}">
      <dgm:prSet/>
      <dgm:spPr/>
      <dgm:t>
        <a:bodyPr/>
        <a:lstStyle/>
        <a:p>
          <a:endParaRPr lang="ru-RU"/>
        </a:p>
      </dgm:t>
    </dgm:pt>
    <dgm:pt modelId="{8A8D1975-5BDD-44F0-8BC5-194EBAFA41B8}" type="parTrans" cxnId="{624E19F7-D44E-4365-BB84-34156A16D45E}">
      <dgm:prSet/>
      <dgm:spPr/>
      <dgm:t>
        <a:bodyPr/>
        <a:lstStyle/>
        <a:p>
          <a:endParaRPr lang="ru-RU"/>
        </a:p>
      </dgm:t>
    </dgm:pt>
    <dgm:pt modelId="{F5BC859F-BC4E-49C9-83DE-6F686A1E222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Подготовительная группа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№4 Ромашка (6-8)</a:t>
          </a:r>
        </a:p>
      </dgm:t>
    </dgm:pt>
    <dgm:pt modelId="{1A1B64FA-8A8C-4B49-AA50-36D00FE9A33C}" type="sibTrans" cxnId="{E2B27315-C8CC-46CB-BC08-7A817D9E2692}">
      <dgm:prSet/>
      <dgm:spPr/>
      <dgm:t>
        <a:bodyPr/>
        <a:lstStyle/>
        <a:p>
          <a:endParaRPr lang="ru-RU"/>
        </a:p>
      </dgm:t>
    </dgm:pt>
    <dgm:pt modelId="{607971EA-4A8D-4360-B7EF-F2A822195371}" type="parTrans" cxnId="{E2B27315-C8CC-46CB-BC08-7A817D9E2692}">
      <dgm:prSet/>
      <dgm:spPr/>
      <dgm:t>
        <a:bodyPr/>
        <a:lstStyle/>
        <a:p>
          <a:endParaRPr lang="ru-RU"/>
        </a:p>
      </dgm:t>
    </dgm:pt>
    <dgm:pt modelId="{1F612156-CD78-4DFC-8BBB-07CA38B8F38B}" type="pres">
      <dgm:prSet presAssocID="{19EFC8BB-8039-479F-9724-212EA02AFC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74BB1-93B8-407B-897C-ED5EB083C644}" type="pres">
      <dgm:prSet presAssocID="{A38BA063-66FF-4B60-AB15-53408D763509}" presName="node" presStyleLbl="node1" presStyleIdx="0" presStyleCnt="4" custScaleX="140862" custScaleY="108855" custLinFactNeighborX="-46" custLinFactNeighborY="-52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584F2-E215-43C9-9781-C00473DC87C9}" type="pres">
      <dgm:prSet presAssocID="{F7632E4A-37F6-4586-8092-CFB8FAE3FDAD}" presName="sibTrans" presStyleCnt="0"/>
      <dgm:spPr/>
    </dgm:pt>
    <dgm:pt modelId="{69157FEF-6AE9-4E65-AC4C-0D706D8DBE28}" type="pres">
      <dgm:prSet presAssocID="{0466A47E-FF41-4F3E-956C-4B42C56A8B18}" presName="node" presStyleLbl="node1" presStyleIdx="1" presStyleCnt="4" custScaleX="131140" custScaleY="118089" custLinFactNeighborX="-3907" custLinFactNeighborY="-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B0537-576C-447D-8EB7-273D126EBA8D}" type="pres">
      <dgm:prSet presAssocID="{DA4DF64E-2027-48A1-B925-9FB6D82699B2}" presName="sibTrans" presStyleCnt="0"/>
      <dgm:spPr/>
    </dgm:pt>
    <dgm:pt modelId="{8D2FA4FB-BE88-44ED-A279-7051914B4BCE}" type="pres">
      <dgm:prSet presAssocID="{BE75DF9D-41DE-454E-9C73-BF201CF3667B}" presName="node" presStyleLbl="node1" presStyleIdx="2" presStyleCnt="4" custScaleX="133424" custScaleY="105150" custLinFactNeighborX="1196" custLinFactNeighborY="-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5E28B-4CAE-4D16-BB1D-DCD5F4DF9869}" type="pres">
      <dgm:prSet presAssocID="{A23161D6-098D-4E74-8B1C-DA8BCA3F4800}" presName="sibTrans" presStyleCnt="0"/>
      <dgm:spPr/>
    </dgm:pt>
    <dgm:pt modelId="{06E5D965-556D-4E77-A45D-2547D7E957D9}" type="pres">
      <dgm:prSet presAssocID="{F5BC859F-BC4E-49C9-83DE-6F686A1E2223}" presName="node" presStyleLbl="node1" presStyleIdx="3" presStyleCnt="4" custScaleX="135143" custScaleY="108324" custLinFactNeighborX="-188" custLinFactNeighborY="-6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6AE2A-5B85-4E11-9F53-F51B27533D0A}" type="presOf" srcId="{A38BA063-66FF-4B60-AB15-53408D763509}" destId="{3FE74BB1-93B8-407B-897C-ED5EB083C644}" srcOrd="0" destOrd="0" presId="urn:microsoft.com/office/officeart/2005/8/layout/default"/>
    <dgm:cxn modelId="{624E19F7-D44E-4365-BB84-34156A16D45E}" srcId="{19EFC8BB-8039-479F-9724-212EA02AFCD8}" destId="{BE75DF9D-41DE-454E-9C73-BF201CF3667B}" srcOrd="2" destOrd="0" parTransId="{8A8D1975-5BDD-44F0-8BC5-194EBAFA41B8}" sibTransId="{A23161D6-098D-4E74-8B1C-DA8BCA3F4800}"/>
    <dgm:cxn modelId="{71660781-9275-4EA4-8D48-DCC92931D65B}" type="presOf" srcId="{0466A47E-FF41-4F3E-956C-4B42C56A8B18}" destId="{69157FEF-6AE9-4E65-AC4C-0D706D8DBE28}" srcOrd="0" destOrd="0" presId="urn:microsoft.com/office/officeart/2005/8/layout/default"/>
    <dgm:cxn modelId="{E2B27315-C8CC-46CB-BC08-7A817D9E2692}" srcId="{19EFC8BB-8039-479F-9724-212EA02AFCD8}" destId="{F5BC859F-BC4E-49C9-83DE-6F686A1E2223}" srcOrd="3" destOrd="0" parTransId="{607971EA-4A8D-4360-B7EF-F2A822195371}" sibTransId="{1A1B64FA-8A8C-4B49-AA50-36D00FE9A33C}"/>
    <dgm:cxn modelId="{D3C1548E-6BBB-4EF1-9AB4-E0F9EA42000F}" type="presOf" srcId="{19EFC8BB-8039-479F-9724-212EA02AFCD8}" destId="{1F612156-CD78-4DFC-8BBB-07CA38B8F38B}" srcOrd="0" destOrd="0" presId="urn:microsoft.com/office/officeart/2005/8/layout/default"/>
    <dgm:cxn modelId="{43FDDD03-7EDB-44D7-A690-013E2CB9295F}" srcId="{19EFC8BB-8039-479F-9724-212EA02AFCD8}" destId="{0466A47E-FF41-4F3E-956C-4B42C56A8B18}" srcOrd="1" destOrd="0" parTransId="{4A404B39-C7FF-4FD4-B086-5D34AE3C5980}" sibTransId="{DA4DF64E-2027-48A1-B925-9FB6D82699B2}"/>
    <dgm:cxn modelId="{BF4FAA74-AD09-4583-913B-92B70B4E45EA}" type="presOf" srcId="{F5BC859F-BC4E-49C9-83DE-6F686A1E2223}" destId="{06E5D965-556D-4E77-A45D-2547D7E957D9}" srcOrd="0" destOrd="0" presId="urn:microsoft.com/office/officeart/2005/8/layout/default"/>
    <dgm:cxn modelId="{45DF3B1C-E97A-44E3-BC47-7C7CF6DEFA33}" srcId="{19EFC8BB-8039-479F-9724-212EA02AFCD8}" destId="{A38BA063-66FF-4B60-AB15-53408D763509}" srcOrd="0" destOrd="0" parTransId="{9C412E62-8ADA-496D-B761-A4F77CD632E8}" sibTransId="{F7632E4A-37F6-4586-8092-CFB8FAE3FDAD}"/>
    <dgm:cxn modelId="{3D791602-EF83-4994-A02A-6DA0FB0573AB}" type="presOf" srcId="{BE75DF9D-41DE-454E-9C73-BF201CF3667B}" destId="{8D2FA4FB-BE88-44ED-A279-7051914B4BCE}" srcOrd="0" destOrd="0" presId="urn:microsoft.com/office/officeart/2005/8/layout/default"/>
    <dgm:cxn modelId="{159370AD-8337-49BE-A57F-512D94CC0AF1}" type="presParOf" srcId="{1F612156-CD78-4DFC-8BBB-07CA38B8F38B}" destId="{3FE74BB1-93B8-407B-897C-ED5EB083C644}" srcOrd="0" destOrd="0" presId="urn:microsoft.com/office/officeart/2005/8/layout/default"/>
    <dgm:cxn modelId="{E52E41BA-1E8A-45D3-A0E0-7117D24F7A2D}" type="presParOf" srcId="{1F612156-CD78-4DFC-8BBB-07CA38B8F38B}" destId="{4C7584F2-E215-43C9-9781-C00473DC87C9}" srcOrd="1" destOrd="0" presId="urn:microsoft.com/office/officeart/2005/8/layout/default"/>
    <dgm:cxn modelId="{43F5CF06-12A0-4D25-A543-3BCBAFE92FB1}" type="presParOf" srcId="{1F612156-CD78-4DFC-8BBB-07CA38B8F38B}" destId="{69157FEF-6AE9-4E65-AC4C-0D706D8DBE28}" srcOrd="2" destOrd="0" presId="urn:microsoft.com/office/officeart/2005/8/layout/default"/>
    <dgm:cxn modelId="{02BBE717-AC9F-4B59-A7B2-5B301DEC853F}" type="presParOf" srcId="{1F612156-CD78-4DFC-8BBB-07CA38B8F38B}" destId="{1EEB0537-576C-447D-8EB7-273D126EBA8D}" srcOrd="3" destOrd="0" presId="urn:microsoft.com/office/officeart/2005/8/layout/default"/>
    <dgm:cxn modelId="{41CE5595-F811-4CA3-BE28-39B5AD4C8C21}" type="presParOf" srcId="{1F612156-CD78-4DFC-8BBB-07CA38B8F38B}" destId="{8D2FA4FB-BE88-44ED-A279-7051914B4BCE}" srcOrd="4" destOrd="0" presId="urn:microsoft.com/office/officeart/2005/8/layout/default"/>
    <dgm:cxn modelId="{61CF2414-337E-4BB3-8672-EC626B7F235B}" type="presParOf" srcId="{1F612156-CD78-4DFC-8BBB-07CA38B8F38B}" destId="{B485E28B-4CAE-4D16-BB1D-DCD5F4DF9869}" srcOrd="5" destOrd="0" presId="urn:microsoft.com/office/officeart/2005/8/layout/default"/>
    <dgm:cxn modelId="{7B8C8040-2AC8-489B-B8A0-5BCF15D097BE}" type="presParOf" srcId="{1F612156-CD78-4DFC-8BBB-07CA38B8F38B}" destId="{06E5D965-556D-4E77-A45D-2547D7E957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74BB1-93B8-407B-897C-ED5EB083C644}">
      <dsp:nvSpPr>
        <dsp:cNvPr id="0" name=""/>
        <dsp:cNvSpPr/>
      </dsp:nvSpPr>
      <dsp:spPr>
        <a:xfrm>
          <a:off x="188446" y="0"/>
          <a:ext cx="3407478" cy="1579933"/>
        </a:xfrm>
        <a:prstGeom prst="rect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0" h="0"/>
          <a:contourClr>
            <a:schemeClr val="accent6">
              <a:shade val="8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Группа раннего возраста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№1 Сказка (1,5-3)</a:t>
          </a:r>
        </a:p>
      </dsp:txBody>
      <dsp:txXfrm>
        <a:off x="188446" y="0"/>
        <a:ext cx="3407478" cy="1579933"/>
      </dsp:txXfrm>
    </dsp:sp>
    <dsp:sp modelId="{69157FEF-6AE9-4E65-AC4C-0D706D8DBE28}">
      <dsp:nvSpPr>
        <dsp:cNvPr id="0" name=""/>
        <dsp:cNvSpPr/>
      </dsp:nvSpPr>
      <dsp:spPr>
        <a:xfrm>
          <a:off x="3744428" y="0"/>
          <a:ext cx="3172301" cy="1713957"/>
        </a:xfrm>
        <a:prstGeom prst="rect">
          <a:avLst/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0" h="0"/>
          <a:contourClr>
            <a:schemeClr val="accent4">
              <a:shade val="8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Разновозрастная группа  среднего и старшего возраста (4-6)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№3 Непоседы </a:t>
          </a:r>
        </a:p>
      </dsp:txBody>
      <dsp:txXfrm>
        <a:off x="3744428" y="0"/>
        <a:ext cx="3172301" cy="1713957"/>
      </dsp:txXfrm>
    </dsp:sp>
    <dsp:sp modelId="{8D2FA4FB-BE88-44ED-A279-7051914B4BCE}">
      <dsp:nvSpPr>
        <dsp:cNvPr id="0" name=""/>
        <dsp:cNvSpPr/>
      </dsp:nvSpPr>
      <dsp:spPr>
        <a:xfrm>
          <a:off x="260037" y="1863731"/>
          <a:ext cx="3227551" cy="1526158"/>
        </a:xfrm>
        <a:prstGeom prst="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младшего возраста №2 Солнышко (3-4)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037" y="1863731"/>
        <a:ext cx="3227551" cy="1526158"/>
      </dsp:txXfrm>
    </dsp:sp>
    <dsp:sp modelId="{06E5D965-556D-4E77-A45D-2547D7E957D9}">
      <dsp:nvSpPr>
        <dsp:cNvPr id="0" name=""/>
        <dsp:cNvSpPr/>
      </dsp:nvSpPr>
      <dsp:spPr>
        <a:xfrm>
          <a:off x="3696011" y="1863731"/>
          <a:ext cx="3269134" cy="1572226"/>
        </a:xfrm>
        <a:prstGeom prst="rect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Подготовительная группа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№4 Ромашка (6-8)</a:t>
          </a:r>
        </a:p>
      </dsp:txBody>
      <dsp:txXfrm>
        <a:off x="3696011" y="1863731"/>
        <a:ext cx="3269134" cy="157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C7FBAA-3167-4199-969E-11187CD00A6F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CCF9FF-99D4-451F-A588-467D4B61C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mages.yandex.ru/yandsearch?source=wiz&amp;uinfo=ww-1903-wh-1075-fw-1670-fh-598-pd-1&amp;p=1&amp;text=%D0%BA%D0%B0%D1%80%D1%82%D0%B8%D0%BD%D0%BA%D0%B8%20%D0%B4%D0%B5%D1%82%D0%B5%D0%B9%20%20%D0%B4%D0%BB%D1%8F%20%D0%BE%D1%84%D0%BE%D1%80%D0%BC%D0%BB%D0%B5%D0%BD%D0%B8%D0%B8%20%20%D0%BF%D1%80%D0%B5%D0%B7%D0%B5%D0%BD%D1%82%D0%B0%D1%86%D0%B8%D0%B8&amp;noreask=1&amp;redircnt=1434344833.2&amp;pos=55&amp;rpt=simage&amp;lr=11436&amp;img_url=http://loveferrari.l.o.pic.centerblog.net/5a871ebb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mages.yandex.ru/yandsearch?source=wiz&amp;uinfo=ww-1903-wh-1075-fw-1670-fh-598-pd-1&amp;p=1&amp;text=%D0%BA%D0%B0%D1%80%D1%82%D0%B8%D0%BD%D0%BA%D0%B8%20%D0%B4%D0%B5%D1%82%D0%B5%D0%B9%20%20%D0%B4%D0%BB%D1%8F%20%D0%BE%D1%84%D0%BE%D1%80%D0%BC%D0%BB%D0%B5%D0%BD%D0%B8%D0%B8%20%20%D0%BF%D1%80%D0%B5%D0%B7%D0%B5%D0%BD%D1%82%D0%B0%D1%86%D0%B8%D0%B8&amp;noreask=1&amp;redircnt=1434344833.2&amp;pos=55&amp;rpt=simage&amp;lr=11436&amp;img_url=http://loveferrari.l.o.pic.centerblog.net/5a871ebb.gi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2656"/>
            <a:ext cx="7406640" cy="6264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основной образовательной программы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«Колокольчик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ДОО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РС(Я)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Мирный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3044"/>
            <a:ext cx="34258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5120"/>
            <a:ext cx="36576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0191"/>
            <a:ext cx="7847736" cy="65810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всегда Вас видеть рады в Детском саду №17 «Колокольчик»  где вы можете ознакомиться с полной версией основной образовательной программой </a:t>
            </a:r>
          </a:p>
          <a:p>
            <a:pPr marL="370332" indent="-342900" algn="ctr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заведующего детского сада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 с 14.00 – 17.00</a:t>
            </a:r>
          </a:p>
          <a:p>
            <a:pPr marL="370332" indent="-342900" algn="ctr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методическом кабинете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14.00 – 17.00</a:t>
            </a:r>
          </a:p>
          <a:p>
            <a:pPr marL="370332" indent="-34290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возрастных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группах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:\Users\%D0%90%D0%B4%D0%BC%D0%B8%D0%BD%D0%B8%D1%81%D1%82%D1%80%D0%B0%D1%82%D0%BE%D1%80\Desktop\%D0%BF%D1%80%D0%BE%D0%B3%D1%80%D0%B0%D0%BC%D0%BC%D0%B0 55.docx .docx %E2%80%94 %D0%9F%D1%80%D0%BE%D1%81%D0%BC%D0%BE%D1%82%D1%80 %D0%B4%D0%BE%D0%BA%D1%83%D0%BC%D0%B5%D0%BD%D1%82%D0%BE%D0%B2_files\htmlimage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fs.nashaucheba.ru/tw_files2/urls_3/1250/d-1249412/1249412_html_m134d2d4b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68052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0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7560840" cy="6480720"/>
          </a:xfr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(ООП) определяет содержание и организацию образовательной деятельности воспитанников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до 8 лет с учетом их возрастных, индивидуальных возможностей по основным направлениям развития.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645024"/>
            <a:ext cx="4016870" cy="278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8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8360" y="238013"/>
            <a:ext cx="7560840" cy="6480720"/>
          </a:xfr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ООП детского сада состоит из 2 частей: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Обязательная часть  разработана на основе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,формируемая участниками образовательных отношений, разработана на основе парциальных программ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17738" y="279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61976790"/>
              </p:ext>
            </p:extLst>
          </p:nvPr>
        </p:nvGraphicFramePr>
        <p:xfrm>
          <a:off x="1547664" y="3789040"/>
          <a:ext cx="686442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883" y="1109851"/>
            <a:ext cx="4341865" cy="95872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05" y="5471920"/>
            <a:ext cx="2963651" cy="12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29474" y="5724164"/>
            <a:ext cx="2499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музыкальному воспитанию «Ладушки»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И.,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И.А.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83" y="4573103"/>
            <a:ext cx="3162341" cy="137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41456" y="4658850"/>
            <a:ext cx="259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«Программа логопедической работы 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преодолению общего недоразвития речи у детей»</a:t>
            </a:r>
          </a:p>
          <a:p>
            <a:pPr lvl="0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Филичева Т.Б., Чиркина Г.В., Туманова  Т.В.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03" y="4443847"/>
            <a:ext cx="1394519" cy="16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89164" y="990022"/>
            <a:ext cx="937073" cy="1060686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97" y="5471920"/>
            <a:ext cx="1094787" cy="117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81673" y="3545042"/>
            <a:ext cx="2489629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в мире поиска» под ред. О.В.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Дыбиной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познавательное развитие детей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71166" y="3752858"/>
            <a:ext cx="2526620" cy="102179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Теарализованные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в детском саду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4844" y="3134995"/>
            <a:ext cx="1024630" cy="155786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308074" y="2870034"/>
            <a:ext cx="1099254" cy="1438359"/>
          </a:xfrm>
          <a:prstGeom prst="roundRect">
            <a:avLst>
              <a:gd name="adj" fmla="val 10000"/>
            </a:avLst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43" y="4314531"/>
            <a:ext cx="1897757" cy="146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7560840" cy="6480720"/>
          </a:xfr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детском саду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функционирует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возрастные группы общеразвивающей направленности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Ежегодный контингент детей определяется социальным заказом (потребностями) родителей воспитанников.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вновь поступающих детей в детском саду действует адаптационный режим. Время пребывания каждого ребёнка рассматривается индивидуально, в зависимости от быстроты его адаптации.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17738" y="279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7261387"/>
              </p:ext>
            </p:extLst>
          </p:nvPr>
        </p:nvGraphicFramePr>
        <p:xfrm>
          <a:off x="1475656" y="1556792"/>
          <a:ext cx="72008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5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2743"/>
            <a:ext cx="7704856" cy="64485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реализации ООП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имеются:</a:t>
            </a:r>
          </a:p>
          <a:p>
            <a:pPr marL="370332" lvl="0" indent="-3429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класс</a:t>
            </a:r>
          </a:p>
          <a:p>
            <a:pPr marL="370332" lvl="0" indent="-3429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зал;</a:t>
            </a:r>
          </a:p>
          <a:p>
            <a:pPr marL="370332" indent="-3429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lvl="0" indent="-3429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блок;</a:t>
            </a:r>
          </a:p>
          <a:p>
            <a:pPr marL="370332" lvl="0" indent="-3429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помещения с учетом возрастных особенностей детей; </a:t>
            </a: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Развивающая предметно – пространственная среда детского сада оборудована с учетом возрастных, гендерных, индивидуальных особенностей детей, которая соответствует требованиям СанПиН, ФГОС ДО.</a:t>
            </a: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созданы все условия для качественного дошкольного образования. Светлые и уютные, по-домашнему обустроенные, оформленные в разнообразных дизайнерских стилях группы оснащены современной модульной мебелью, необходимым материалом и оборудованием для обеспечения образовательной деятельности. </a:t>
            </a: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инновационных технологий и решения образовательных задач в развитии дошкольников имеется интерактивная доска, интерактивный стол,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 «Колибри», интерактивная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 и программное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 algn="ctr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:\Users\%D0%90%D0%B4%D0%BC%D0%B8%D0%BD%D0%B8%D1%81%D1%82%D1%80%D0%B0%D1%82%D0%BE%D1%80\Desktop\%D0%BF%D1%80%D0%BE%D0%B3%D1%80%D0%B0%D0%BC%D0%BC%D0%B0 55.docx .docx %E2%80%94 %D0%9F%D1%80%D0%BE%D1%81%D0%BC%D0%BE%D1%82%D1%80 %D0%B4%D0%BE%D0%BA%D1%83%D0%BC%D0%B5%D0%BD%D1%82%D0%BE%D0%B2_files\htmlimage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fs.nashaucheba.ru/tw_files2/urls_3/1250/d-1249412/1249412_html_m134d2d4b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744416" cy="2406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6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0191"/>
            <a:ext cx="7847736" cy="65810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оснащен: учебно-методическими пособиями по основным направлениям развития и образования дошкольников, наглядно-дидактическими пособиями по всем образовательным областям; имеется оптимальное количество учебно-методических комплектов по основной образовательной программе дошкольного образования; для подготовки педагогических мероприятий и самообразования воспитателей и специалистов доступна необходимая современная оргтехника и интернет.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Библиотечно-информационное обеспечение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имеется фонд детской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литературы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возрастных группах и методическом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кабинете, подписные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для дошкольного образования, электронные образовательные ресурсы – медиатека оздоровительного, развивающего, коррекционного направления. Имеется локальная сеть, выход в Интернет, электронная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почта. 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:\Users\%D0%90%D0%B4%D0%BC%D0%B8%D0%BD%D0%B8%D1%81%D1%82%D1%80%D0%B0%D1%82%D0%BE%D1%80\Desktop\%D0%BF%D1%80%D0%BE%D0%B3%D1%80%D0%B0%D0%BC%D0%BC%D0%B0 55.docx .docx %E2%80%94 %D0%9F%D1%80%D0%BE%D1%81%D0%BC%D0%BE%D1%82%D1%80 %D0%B4%D0%BE%D0%BA%D1%83%D0%BC%D0%B5%D0%BD%D1%82%D0%BE%D0%B2_files\htmlimage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736304" cy="211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273" y="188640"/>
            <a:ext cx="7643660" cy="637314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заимодействие с семьями воспитанников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35138" y="613862"/>
            <a:ext cx="6001484" cy="446529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221508"/>
            <a:ext cx="4176464" cy="163142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семьи, запросов, уровня психолого-педагогической компетентности, семейных ценностей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0721" y="2852935"/>
            <a:ext cx="5184576" cy="36724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учреждения,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работ, общение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телефону, индивидуальные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записки,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с использованием мессенджеров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сайт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информации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телефону, объявления, фотогазеты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273" y="188640"/>
            <a:ext cx="7643660" cy="637314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неблагоприятной эпидемиологической ситуации в регионе (в детском саду) вся работа ведется дистанционно с использованием различных интернет ресурсов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65288" y="773677"/>
            <a:ext cx="3600400" cy="167919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на различную тематику, (индивидуальное, семейное, очное, дистанционное консультирование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2461" y="2492896"/>
            <a:ext cx="6715472" cy="31958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– практикумы, мастер – классы по запросу родителей, по выявленной проблеме (направленность - педагогическая, психологическая,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-  приглашение специалистов);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http://almazik.org/;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тренинги, подготовка и организация музейных экспозиций в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22100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7560840" cy="6480720"/>
          </a:xfr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базе детского сада, работает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консультативный центр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оказанию помощи родителям (законным представителям).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получите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бесплатную квалифицированную помощь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развития, воспитания, обучения детей от 2 месяцев до 8 лет, не посещающим дошкольную образовательную организацию, получающим дошкольное образование в форме семейного образования у следующих специалистов:</a:t>
            </a:r>
          </a:p>
          <a:p>
            <a:pPr marL="313182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Заведующего детским садом</a:t>
            </a:r>
          </a:p>
          <a:p>
            <a:pPr marL="313182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таршей медицинской сестры</a:t>
            </a:r>
          </a:p>
          <a:p>
            <a:pPr marL="313182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Старшего воспитателя</a:t>
            </a:r>
          </a:p>
          <a:p>
            <a:pPr marL="313182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3182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Контактный телефон: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95 – 0 - 24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17738" y="279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6024" r="5502" b="4949"/>
          <a:stretch/>
        </p:blipFill>
        <p:spPr>
          <a:xfrm>
            <a:off x="4499992" y="2763710"/>
            <a:ext cx="3816424" cy="34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1985</TotalTime>
  <Words>412</Words>
  <Application>Microsoft Office PowerPoint</Application>
  <PresentationFormat>Экран (4:3)</PresentationFormat>
  <Paragraphs>145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Constantia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Августовское совещание работников образования РС (Я) по теме «Федеральный закон «Об образовании в РФ»  как основа развития конкурентоспособной личности»    секции «Дошкольное детство: доступность и качества образования»</dc:title>
  <dc:creator>Ольга И. Захарова</dc:creator>
  <cp:lastModifiedBy>User</cp:lastModifiedBy>
  <cp:revision>105</cp:revision>
  <cp:lastPrinted>2021-09-30T00:35:00Z</cp:lastPrinted>
  <dcterms:created xsi:type="dcterms:W3CDTF">2013-08-14T06:51:52Z</dcterms:created>
  <dcterms:modified xsi:type="dcterms:W3CDTF">2022-08-29T01:09:56Z</dcterms:modified>
</cp:coreProperties>
</file>