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756" r:id="rId1"/>
  </p:sldMasterIdLst>
  <p:notesMasterIdLst>
    <p:notesMasterId r:id="rId29"/>
  </p:notesMasterIdLst>
  <p:sldIdLst>
    <p:sldId id="373" r:id="rId2"/>
    <p:sldId id="374" r:id="rId3"/>
    <p:sldId id="375" r:id="rId4"/>
    <p:sldId id="376" r:id="rId5"/>
    <p:sldId id="377" r:id="rId6"/>
    <p:sldId id="378" r:id="rId7"/>
    <p:sldId id="403" r:id="rId8"/>
    <p:sldId id="404" r:id="rId9"/>
    <p:sldId id="380" r:id="rId10"/>
    <p:sldId id="382" r:id="rId11"/>
    <p:sldId id="383" r:id="rId12"/>
    <p:sldId id="384" r:id="rId13"/>
    <p:sldId id="386" r:id="rId14"/>
    <p:sldId id="387" r:id="rId15"/>
    <p:sldId id="389" r:id="rId16"/>
    <p:sldId id="390" r:id="rId17"/>
    <p:sldId id="393" r:id="rId18"/>
    <p:sldId id="394" r:id="rId19"/>
    <p:sldId id="395" r:id="rId20"/>
    <p:sldId id="396" r:id="rId21"/>
    <p:sldId id="397" r:id="rId22"/>
    <p:sldId id="398" r:id="rId23"/>
    <p:sldId id="399" r:id="rId24"/>
    <p:sldId id="400" r:id="rId25"/>
    <p:sldId id="401" r:id="rId26"/>
    <p:sldId id="402" r:id="rId27"/>
    <p:sldId id="381" r:id="rId28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99"/>
    <a:srgbClr val="006600"/>
    <a:srgbClr val="9900FF"/>
    <a:srgbClr val="FF6600"/>
    <a:srgbClr val="009900"/>
    <a:srgbClr val="D4F1FC"/>
    <a:srgbClr val="CC99FF"/>
    <a:srgbClr val="F0FAFE"/>
    <a:srgbClr val="DFF5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2371" y="67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ACF7FD-D813-496E-8A11-DC4265CEB753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A0E6FD-65CF-4992-9ECA-C643A0EBAF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992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5346" y="6736727"/>
            <a:ext cx="4227758" cy="117615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2C0CE-6ACC-4685-BEAC-A9A2B5F7C83A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53510-9324-4CBB-BA36-0B8231F795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186" y="4176388"/>
            <a:ext cx="5381513" cy="2390889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8750" y="975359"/>
            <a:ext cx="4800600" cy="463296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2C0CE-6ACC-4685-BEAC-A9A2B5F7C83A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53510-9324-4CBB-BA36-0B8231F795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9" y="502023"/>
            <a:ext cx="1543050" cy="6984452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93085" y="975360"/>
            <a:ext cx="3621965" cy="65263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2C0CE-6ACC-4685-BEAC-A9A2B5F7C83A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53510-9324-4CBB-BA36-0B8231F795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2C0CE-6ACC-4685-BEAC-A9A2B5F7C83A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53510-9324-4CBB-BA36-0B8231F795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57250" y="975360"/>
            <a:ext cx="4800600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896" y="2896864"/>
            <a:ext cx="4475000" cy="3231128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6828" y="6143348"/>
            <a:ext cx="4477871" cy="1113947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2C0CE-6ACC-4685-BEAC-A9A2B5F7C83A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53510-9324-4CBB-BA36-0B8231F795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2C0CE-6ACC-4685-BEAC-A9A2B5F7C83A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53510-9324-4CBB-BA36-0B8231F795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57249" y="975359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483864" y="975360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335" y="1867103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5477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1865376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2C0CE-6ACC-4685-BEAC-A9A2B5F7C83A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53510-9324-4CBB-BA36-0B8231F795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2C0CE-6ACC-4685-BEAC-A9A2B5F7C83A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53510-9324-4CBB-BA36-0B8231F795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2C0CE-6ACC-4685-BEAC-A9A2B5F7C83A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53510-9324-4CBB-BA36-0B8231F795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322" y="2946401"/>
            <a:ext cx="2727064" cy="1677991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137" y="975360"/>
            <a:ext cx="3012814" cy="6526307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6824" y="4663736"/>
            <a:ext cx="2541495" cy="28526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2C0CE-6ACC-4685-BEAC-A9A2B5F7C83A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53510-9324-4CBB-BA36-0B8231F795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56381" y="1524000"/>
            <a:ext cx="3086100" cy="4170408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415" y="1347315"/>
            <a:ext cx="2770586" cy="2884027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2C0CE-6ACC-4685-BEAC-A9A2B5F7C83A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53510-9324-4CBB-BA36-0B8231F795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451" y="5952561"/>
            <a:ext cx="4787654" cy="1524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9240">
              <a:schemeClr val="accent4">
                <a:lumMod val="40000"/>
                <a:lumOff val="60000"/>
              </a:schemeClr>
            </a:gs>
            <a:gs pos="0">
              <a:schemeClr val="accent4">
                <a:lumMod val="60000"/>
                <a:lumOff val="40000"/>
              </a:schemeClr>
            </a:gs>
            <a:gs pos="60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path path="circle">
            <a:fillToRect l="20000" t="10000" r="20000" b="6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807200"/>
            <a:ext cx="6858000" cy="23368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6807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502440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4967" y="5829557"/>
            <a:ext cx="4884383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6347"/>
            <a:ext cx="4800600" cy="4632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29150" y="8229601"/>
            <a:ext cx="18859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6A2C0CE-6ACC-4685-BEAC-A9A2B5F7C83A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" y="8229601"/>
            <a:ext cx="251460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57500" y="8229601"/>
            <a:ext cx="1371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AB53510-9324-4CBB-BA36-0B8231F7951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g"/><Relationship Id="rId4" Type="http://schemas.openxmlformats.org/officeDocument/2006/relationships/image" Target="../media/image80.jpg"/><Relationship Id="rId9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mazik.org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3" b="2686"/>
          <a:stretch/>
        </p:blipFill>
        <p:spPr>
          <a:xfrm>
            <a:off x="-9771" y="0"/>
            <a:ext cx="6867771" cy="9144000"/>
          </a:xfrm>
          <a:prstGeom prst="rect">
            <a:avLst/>
          </a:prstGeom>
          <a:ln w="12700">
            <a:solidFill>
              <a:srgbClr val="009900"/>
            </a:solidFill>
          </a:ln>
        </p:spPr>
      </p:pic>
      <p:sp>
        <p:nvSpPr>
          <p:cNvPr id="18" name="Прямоугольник 17"/>
          <p:cNvSpPr/>
          <p:nvPr/>
        </p:nvSpPr>
        <p:spPr>
          <a:xfrm>
            <a:off x="-267819" y="209800"/>
            <a:ext cx="600079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00CC"/>
                </a:solidFill>
                <a:latin typeface="Georgia" pitchFamily="18" charset="0"/>
                <a:ea typeface="Times New Roman"/>
                <a:cs typeface="Times New Roman" pitchFamily="18" charset="0"/>
              </a:rPr>
              <a:t>Ежеквартальный детский журнал</a:t>
            </a: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Georgia" pitchFamily="18" charset="0"/>
                <a:ea typeface="Times New Roman"/>
                <a:cs typeface="Times New Roman" pitchFamily="18" charset="0"/>
              </a:rPr>
              <a:t>«ВЕСЕЛЫЕ  МЕДВЕЖАТА»</a:t>
            </a:r>
          </a:p>
          <a:p>
            <a:pPr algn="ctr"/>
            <a:endParaRPr lang="ru-RU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Блок-схема: узел 19"/>
          <p:cNvSpPr/>
          <p:nvPr/>
        </p:nvSpPr>
        <p:spPr>
          <a:xfrm>
            <a:off x="5758560" y="137969"/>
            <a:ext cx="932099" cy="893982"/>
          </a:xfrm>
          <a:prstGeom prst="flowChartConnector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 kern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</a:t>
            </a:r>
          </a:p>
          <a:p>
            <a:pPr algn="ctr">
              <a:defRPr/>
            </a:pPr>
            <a:r>
              <a:rPr lang="ru-RU" sz="2000" b="1" kern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(18)</a:t>
            </a:r>
            <a:r>
              <a:rPr lang="ru-RU" sz="2000" kern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kern="0" dirty="0" smtClean="0">
              <a:solidFill>
                <a:srgbClr val="0000CC"/>
              </a:solidFill>
              <a:latin typeface="Calibri"/>
            </a:endParaRPr>
          </a:p>
        </p:txBody>
      </p:sp>
      <p:pic>
        <p:nvPicPr>
          <p:cNvPr id="21" name="Picture 3" descr="C:\Users\iren\Desktop\С флэшки Карт\олимпи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458" y="1527596"/>
            <a:ext cx="1737201" cy="211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792406" y="948464"/>
            <a:ext cx="38803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6600"/>
                </a:solidFill>
                <a:latin typeface="Georgia" pitchFamily="18" charset="0"/>
                <a:cs typeface="Times New Roman" panose="02020603050405020304" pitchFamily="18" charset="0"/>
              </a:rPr>
              <a:t>Детский сад № 14 «Медвежонок» - филиал АН ДОО «Алмазик» </a:t>
            </a:r>
            <a:br>
              <a:rPr lang="ru-RU" sz="1400" b="1" i="1" dirty="0" smtClean="0">
                <a:solidFill>
                  <a:srgbClr val="006600"/>
                </a:solidFill>
                <a:latin typeface="Georgia" pitchFamily="18" charset="0"/>
                <a:cs typeface="Times New Roman" panose="02020603050405020304" pitchFamily="18" charset="0"/>
              </a:rPr>
            </a:br>
            <a:endParaRPr lang="ru-RU" sz="1400" i="1" dirty="0">
              <a:solidFill>
                <a:srgbClr val="006600"/>
              </a:solidFill>
              <a:latin typeface="Georg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936063" y="8796230"/>
            <a:ext cx="14574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 smtClean="0">
                <a:solidFill>
                  <a:srgbClr val="0000FF"/>
                </a:solidFill>
                <a:latin typeface="Georgia" pitchFamily="18" charset="0"/>
                <a:cs typeface="Times New Roman" panose="02020603050405020304" pitchFamily="18" charset="0"/>
              </a:rPr>
              <a:t>Зима  2022 г.</a:t>
            </a:r>
            <a:endParaRPr lang="ru-RU" sz="1400" b="1" dirty="0">
              <a:solidFill>
                <a:srgbClr val="0000FF"/>
              </a:solidFill>
              <a:latin typeface="Georgia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" t="15326" r="7288"/>
          <a:stretch/>
        </p:blipFill>
        <p:spPr>
          <a:xfrm>
            <a:off x="496041" y="1687128"/>
            <a:ext cx="4328393" cy="2918311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99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0" t="7334" r="38351" b="27611"/>
          <a:stretch/>
        </p:blipFill>
        <p:spPr>
          <a:xfrm>
            <a:off x="4286250" y="6605269"/>
            <a:ext cx="2104853" cy="213297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57" y="4924271"/>
            <a:ext cx="1300299" cy="13002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356" y="4646367"/>
            <a:ext cx="1024890" cy="10248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350" y="1133755"/>
            <a:ext cx="1024890" cy="10248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068" y="7916233"/>
            <a:ext cx="1024890" cy="10248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60" y="6224570"/>
            <a:ext cx="770560" cy="7705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1061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4360" y="379125"/>
            <a:ext cx="301752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Мы,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ребятами средней группы «Непоседы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решили возродить русские народные традиции и обряды. Посмотрели презентацию «Праздник Рождества Христова», познакомились с традициями и обрядами на Рождество, куклам «сварили» кашу с сухофруктами - кутью. Изготовили Рождественскую звезду, выучили рождественские песни, колядки, нарядились и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пошли колядовать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людей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радовать,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 Иисуса Христа прославлять. Детям очень понравилось, доставили радость не только себе, но и другим людям. 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60348" y="8485020"/>
            <a:ext cx="2434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Е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400" b="1" i="1" dirty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Г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. Цыпляткина</a:t>
            </a:r>
            <a:endParaRPr lang="ru-RU" sz="1400" b="1" i="1" dirty="0">
              <a:solidFill>
                <a:srgbClr val="C00000"/>
              </a:solidFill>
              <a:latin typeface="Georgia" pitchFamily="18" charset="0"/>
              <a:ea typeface="Calibri" pitchFamily="34" charset="0"/>
              <a:cs typeface="Times New Roman" pitchFamily="18" charset="0"/>
            </a:endParaRPr>
          </a:p>
          <a:p>
            <a:pPr lvl="0" indent="449263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воспитатель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6" t="10889" r="11501" b="12074"/>
          <a:stretch/>
        </p:blipFill>
        <p:spPr>
          <a:xfrm>
            <a:off x="594360" y="4812030"/>
            <a:ext cx="5854457" cy="3581550"/>
          </a:xfrm>
          <a:prstGeom prst="rect">
            <a:avLst/>
          </a:prstGeom>
          <a:ln w="28575">
            <a:solidFill>
              <a:srgbClr val="FF66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4" t="27125"/>
          <a:stretch/>
        </p:blipFill>
        <p:spPr>
          <a:xfrm>
            <a:off x="3783608" y="525780"/>
            <a:ext cx="2665209" cy="3726180"/>
          </a:xfrm>
          <a:prstGeom prst="rect">
            <a:avLst/>
          </a:prstGeom>
          <a:ln w="28575">
            <a:solidFill>
              <a:srgbClr val="FF66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4064260" y="4812030"/>
            <a:ext cx="949195" cy="92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05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8620" y="110210"/>
            <a:ext cx="617220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>
                <a:solidFill>
                  <a:srgbClr val="7030A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«Соблюдаем правила дорожного движения»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7210" y="1052006"/>
            <a:ext cx="3177540" cy="802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Очень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важно в дошкольном возрасте формировать навыки выполнения правил поведения на улице, дороге. Уличное движение делает дороги всё более опасными для детей. Из всех участников движения самые недисциплинированные – пешеходы. Несчастные случаи с детьми происходят на улицах потому, что дети или не знают правил движения, или нарушают их, не сознавая опасных последствий. Поэтому очень важно воспитывать у детей чувство ответственности за своё поведение на улице и добиваться того, чтобы соблюдение правил дорожного движения стало для них привычкой . А задача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воспитателя -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прививать детям навыки и умения, связанные с безопасностью дорожного движения. Правилам дорожного движения мы учим детей с раннего возраста. В детском саду ребёнок должен усвоить основные понятия дорожного движения, а так же научиться важнейшим правилам поведения на дороге.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0"/>
          <a:stretch/>
        </p:blipFill>
        <p:spPr>
          <a:xfrm>
            <a:off x="4002298" y="6361980"/>
            <a:ext cx="2457450" cy="253936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298185" y="471451"/>
            <a:ext cx="949195" cy="9234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3"/>
          <a:stretch/>
        </p:blipFill>
        <p:spPr>
          <a:xfrm>
            <a:off x="3977640" y="4056494"/>
            <a:ext cx="2506766" cy="201168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3" t="3107" r="18539" b="6100"/>
          <a:stretch/>
        </p:blipFill>
        <p:spPr>
          <a:xfrm>
            <a:off x="3977640" y="1176289"/>
            <a:ext cx="2482108" cy="258639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18013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5790" y="353467"/>
            <a:ext cx="584073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В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нашем  детском саду имеется  «Уголок безопасности», где собран наглядный и игровой материал по правилам дорожного движения. Дети самостоятельно играют в игры и рассматривают иллюстрации. </a:t>
            </a:r>
            <a:endParaRPr lang="ru-RU" sz="1400" i="1" dirty="0" smtClean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Знакомим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 с художественной литературой по правилам дорожного движения: С.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Михалков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«Дядя Стёпа- милиционер»,  А. Барто «Грузовик» и т.д. Оформили папку с загадками о пешеходном переходе, светофоре, дорожных знаках, дети сами берут для самостоятельного просмотра. С детьми проводим дидактические игры и словесные игры.  Проводим беседы: Зачем нужен светофор, зачем нужны дорожные знаки, можно ли на дороге играть, почему нельзя на дороге играть? Вместе с детьми рисовали ватными палочкам «Светофор», с целью закрепления сигналов светофора. Проводим наблюдения на прогулке за движущимся транспортом.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5497324" y="7395102"/>
            <a:ext cx="949195" cy="92340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05790" y="3677454"/>
            <a:ext cx="57835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Чтобы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привить нашим детям навыки правильного поведения на улице, дороге, нужна кропотливая, повседневная разъяснительная работа с участием родителей. Знания, полученные детьми в детском саду, должны закрепляться дома, в семье. В приёмных мы вывешиваем консультации для родителей « Соблюдаем правила дорожного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движения -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взрослые и дети».  Прежде всего родители должны помнить о силе личного примера: если мама, папа или бабушка переходят улицу в неразрешённом месте, не обращают внимания на сигналы светофора, бегут через дорогу на близком расстоянии от транспорта, то самая добросовестная работа воспитателя окажется недейственной.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4551581" y="6215768"/>
            <a:ext cx="1420341" cy="138174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160348" y="8485020"/>
            <a:ext cx="2434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В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400" b="1" i="1" dirty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Г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. Трофимова</a:t>
            </a:r>
            <a:endParaRPr lang="ru-RU" sz="1400" b="1" i="1" dirty="0">
              <a:solidFill>
                <a:srgbClr val="C00000"/>
              </a:solidFill>
              <a:latin typeface="Georgia" pitchFamily="18" charset="0"/>
              <a:ea typeface="Calibri" pitchFamily="34" charset="0"/>
              <a:cs typeface="Times New Roman" pitchFamily="18" charset="0"/>
            </a:endParaRPr>
          </a:p>
          <a:p>
            <a:pPr lvl="0" indent="449263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воспитатель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" r="6167"/>
          <a:stretch/>
        </p:blipFill>
        <p:spPr>
          <a:xfrm>
            <a:off x="605790" y="6521626"/>
            <a:ext cx="3898469" cy="215177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457890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5810" y="87422"/>
            <a:ext cx="57264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00FF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«День защитника Отечества»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82930" y="729450"/>
            <a:ext cx="3943350" cy="2322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Каждый год, в конце зимы, 23 февраля, все мы отмечаем праздник – День защитника Отечества.   Это возможность лишний раз напомнить мальчикам о том, что такое смелость, отвага, благородство и мужество. Защитники есть в каждой семье: дедушки, дяди, старшие братья и, конечно же, наши любимые папы.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2930" y="3117229"/>
            <a:ext cx="3943350" cy="3313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третьей неделе февраля в группах среднего, старшего и подготовительного к школе возрастов прошел музыкально-спортивный праздник, посвященный Дню защитника Отечества. Дети соревновались, пели песни, танцевали и с выражением читали стихотворения. Праздник проходил в форме развлечения и состоял из различных эстафет. Дети проявили большую активность, подарили друг другу хорошее настроение, радость общения и улыбки, показали какие они ловкие, выносливые, смелые.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Users\Max\Desktop\9a22e205-8b70-4479-9ea1-5b2875b0cc8e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3" t="1765" r="10259" b="33315"/>
          <a:stretch/>
        </p:blipFill>
        <p:spPr bwMode="auto">
          <a:xfrm>
            <a:off x="662940" y="6595050"/>
            <a:ext cx="2468880" cy="231648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Max\Desktop\27f79621-1cfe-4fb5-afca-4b7ba248cb1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0" t="7294" r="10840" b="3344"/>
          <a:stretch/>
        </p:blipFill>
        <p:spPr bwMode="auto">
          <a:xfrm>
            <a:off x="4652010" y="3574138"/>
            <a:ext cx="2000250" cy="2727183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Max\Desktop\58305c10-7067-43de-9354-8221915e728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8" t="10056" r="32348"/>
          <a:stretch/>
        </p:blipFill>
        <p:spPr bwMode="auto">
          <a:xfrm>
            <a:off x="4652010" y="729450"/>
            <a:ext cx="2000250" cy="261954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28222" r="19833" b="13778"/>
          <a:stretch/>
        </p:blipFill>
        <p:spPr>
          <a:xfrm>
            <a:off x="3435919" y="6617910"/>
            <a:ext cx="3216341" cy="229362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45468" y="128236"/>
            <a:ext cx="949195" cy="92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738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4350" y="238923"/>
            <a:ext cx="5875020" cy="1826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Праздник в детском саду – это радость, веселье, торжество. Он должен входить в жизнь ребенка ярким событием и остаться в памяти надолго. Если дети после праздника торопятся поделиться своими впечатлениями и еще много дней живут под впечатлением от него – значит, мы достигли цели. Праздник состоялся, и мир вокруг нас стал чуточку ярче, светлее и добрее!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Max\Desktop\03c1f2c3-0a63-4947-9ab4-cef2d7625afe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5" b="26729"/>
          <a:stretch/>
        </p:blipFill>
        <p:spPr bwMode="auto">
          <a:xfrm>
            <a:off x="531387" y="2350126"/>
            <a:ext cx="5897245" cy="296037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Max\Desktop\7a4219b0-d8ff-4770-98b3-ea6bbf76921c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3" t="15681" r="10680" b="8720"/>
          <a:stretch/>
        </p:blipFill>
        <p:spPr bwMode="auto">
          <a:xfrm>
            <a:off x="525462" y="5586791"/>
            <a:ext cx="2937510" cy="2339974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Max\Desktop\03d62346-a88b-462c-b062-4916555a0ff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7" b="8941"/>
          <a:stretch/>
        </p:blipFill>
        <p:spPr bwMode="auto">
          <a:xfrm>
            <a:off x="3653472" y="5595045"/>
            <a:ext cx="2758123" cy="233172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54608" y="8222130"/>
            <a:ext cx="2434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О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400" b="1" i="1" dirty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А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. Гаврикова</a:t>
            </a:r>
            <a:endParaRPr lang="ru-RU" sz="1400" b="1" i="1" dirty="0">
              <a:solidFill>
                <a:srgbClr val="C00000"/>
              </a:solidFill>
              <a:latin typeface="Georgia" pitchFamily="18" charset="0"/>
              <a:ea typeface="Calibri" pitchFamily="34" charset="0"/>
              <a:cs typeface="Times New Roman" pitchFamily="18" charset="0"/>
            </a:endParaRPr>
          </a:p>
          <a:p>
            <a:pPr lvl="0" indent="449263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воспитатель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514350" y="8022039"/>
            <a:ext cx="949195" cy="9234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1759881" y="8022039"/>
            <a:ext cx="949195" cy="9234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3005413" y="8022039"/>
            <a:ext cx="949195" cy="92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390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2990" y="-37866"/>
            <a:ext cx="48120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i="1" dirty="0" smtClean="0">
                <a:solidFill>
                  <a:srgbClr val="006666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Один </a:t>
            </a:r>
            <a:r>
              <a:rPr lang="ru-RU" sz="2400" b="1" i="1" dirty="0">
                <a:solidFill>
                  <a:srgbClr val="006666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день из жизни детского </a:t>
            </a:r>
            <a:r>
              <a:rPr lang="ru-RU" sz="2400" b="1" i="1" dirty="0" smtClean="0">
                <a:solidFill>
                  <a:srgbClr val="006666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сада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8629" y="726282"/>
            <a:ext cx="3636643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Каждый день в детском саду «Медвежонок» не может быть повседневным и однообразным. Он насыщен новыми эмоциями, приключениями, приятными событиями, интересными и смешными историями. Как в любом детском саду, здесь есть и режимные моменты, и плановая образовательная деятельность. Мы, как волшебники, стараемся каждый день систематические моменты перевоплотить в удивительный мир познаний. Открою вам лишь одну страничку с огромной волшебной книги дошкольного детства.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	Про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з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анятия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можно писать отдельный рассказ. Ведь профессионализм педагога проявляется в творческом неординарном подходе в разработке плана занятий. Мы стараемся составить план так, что было слышно диалоги детей, а не поучительная речь воспитателя. Хочется подчеркнуть, что некоторые занятия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проводятся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на свежем воздухе, даже в зимний период. Ведь закрепление знаний можно осуществлять с помощью предметов, что нас окружают.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8" t="13511" r="7184"/>
          <a:stretch/>
        </p:blipFill>
        <p:spPr>
          <a:xfrm rot="5400000">
            <a:off x="4115751" y="1111894"/>
            <a:ext cx="2594607" cy="2204086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0" t="3778" r="10334" b="10667"/>
          <a:stretch/>
        </p:blipFill>
        <p:spPr>
          <a:xfrm>
            <a:off x="4311010" y="3758244"/>
            <a:ext cx="2204087" cy="2001353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6" t="29744" r="14285" b="3000"/>
          <a:stretch/>
        </p:blipFill>
        <p:spPr>
          <a:xfrm>
            <a:off x="4311010" y="6006600"/>
            <a:ext cx="2204087" cy="2899542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4" t="29556" r="9667" b="20667"/>
          <a:stretch/>
        </p:blipFill>
        <p:spPr>
          <a:xfrm>
            <a:off x="468629" y="7281923"/>
            <a:ext cx="3531871" cy="163797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113795" y="0"/>
            <a:ext cx="949195" cy="92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0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7210" y="236042"/>
            <a:ext cx="3429000" cy="634019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Прогулки в детском саду всегда насыщенные. Помимо режимных моментов, воспитатель уделяет особое внимание самостоятельным играм детей. Стараясь быть и просто наблюдателем, и помощником, и участником. Прогулки часто сопровождаются развлечениями, волшебными путешествиями.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Для детей созданы все условия для отдыха и оздоровления.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Вторая половина дня – это любимое время воспитателей, когда можно заняться индивидуальной работой с детьми, творческой или проектной деятельностью. Особое внимание уделяется развлечениям, где совместно с музыкальным руководителем создаем праздничное настроение для детей.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Вечером дети с радостью ждут родителей, но в то же время в ожидании следующего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дня,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покидают детский сад с грустинкой. Ведь каждый сотрудник детского сада «Медвежонок» старается создать комфортные условия для всестороннего развития детей.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1" r="11338"/>
          <a:stretch/>
        </p:blipFill>
        <p:spPr>
          <a:xfrm rot="5400000">
            <a:off x="4154328" y="395449"/>
            <a:ext cx="2343150" cy="2238058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4" name="Рисунок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3" t="24460" r="13197" b="17166"/>
          <a:stretch/>
        </p:blipFill>
        <p:spPr>
          <a:xfrm>
            <a:off x="571500" y="6576239"/>
            <a:ext cx="3360420" cy="200025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874" y="3019425"/>
            <a:ext cx="2238058" cy="2306955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6" name="Рисунок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00948" y="6065679"/>
            <a:ext cx="3049909" cy="2238057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1199978" y="8620780"/>
            <a:ext cx="2434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Е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400" b="1" i="1" dirty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В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. Добрякова</a:t>
            </a:r>
            <a:endParaRPr lang="ru-RU" sz="1400" b="1" i="1" dirty="0">
              <a:solidFill>
                <a:srgbClr val="C00000"/>
              </a:solidFill>
              <a:latin typeface="Georgia" pitchFamily="18" charset="0"/>
              <a:ea typeface="Calibri" pitchFamily="34" charset="0"/>
              <a:cs typeface="Times New Roman" pitchFamily="18" charset="0"/>
            </a:endParaRPr>
          </a:p>
          <a:p>
            <a:pPr lvl="0" indent="449263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воспитатель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5736401" y="2096023"/>
            <a:ext cx="949195" cy="92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8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4325" y="40753"/>
            <a:ext cx="49720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Правила </a:t>
            </a:r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в жизни </a:t>
            </a:r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ребенка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54354" y="663279"/>
            <a:ext cx="5823585" cy="4962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Можно ли найти пути к бесконфликтной дисциплине ребёнка? Думаю, что о такой дисциплине мечтает каждый родитель. Правила, ограничения и запреты должны быть в жизни каждого ребенка, они создают ощущения безопасности.</a:t>
            </a:r>
            <a:endParaRPr lang="ru-RU" sz="11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Все что касается правил в отношении ребенка должно быть согласованно между взрослыми между собой. Их не должно быть слишком много.</a:t>
            </a:r>
            <a:endParaRPr lang="ru-RU" sz="11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Правило не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работает,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если оно является просто приказом и дается без объяснений и без возможности обсуждения. Давление будет вызывать раздражение и внутреннее сопротивление. Оно должно быть четким и ясным, эмоционально нейтральным.</a:t>
            </a:r>
            <a:endParaRPr lang="ru-RU" sz="11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Важно,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чтобы правило не просто что-то запрещало, а направляло. Формулируйте правила в утвердительной форме и избегайте отрицаний. Например: “Здесь нельзя кричать” замените на “Здесь разговаривают тихим голосом”.</a:t>
            </a:r>
            <a:endParaRPr lang="ru-RU" sz="11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В свое время Ю. Б. Гипенрейтер предложила такой интересный взгляд на правила: она распределила все правила по четырем цветам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.</a:t>
            </a:r>
            <a:endParaRPr lang="ru-RU" sz="11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7"/>
          <a:stretch/>
        </p:blipFill>
        <p:spPr>
          <a:xfrm>
            <a:off x="1503549" y="5786524"/>
            <a:ext cx="4194810" cy="300609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176912" y="110246"/>
            <a:ext cx="949195" cy="9234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419671" y="5793020"/>
            <a:ext cx="949195" cy="9234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5831777" y="7950921"/>
            <a:ext cx="949195" cy="92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672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2930" y="263336"/>
            <a:ext cx="5840730" cy="4046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00B050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Зелёная зона</a:t>
            </a:r>
            <a:r>
              <a:rPr lang="ru-RU" sz="1400" i="1" dirty="0">
                <a:solidFill>
                  <a:prstClr val="black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— это всё то, что разрешается делать ребёнку по его собственному усмотрению или желанию. Т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. е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.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правила,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которые ребенок устанавливает сам (в какие игрушки играть, с кем дружить, в какой кружок ходить и т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. д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.)</a:t>
            </a:r>
            <a:endParaRPr lang="ru-RU" sz="11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FFC000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Жёлтая зона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 — это, когда ребёнку разрешается действовать по собственному выбору, но в пределах определённых границ (можно гулять в своём дворе, но дальше не уходить, и т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. д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.)</a:t>
            </a: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ED7D3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Оранжевая </a:t>
            </a:r>
            <a:r>
              <a:rPr lang="ru-RU" sz="1400" i="1" dirty="0" smtClean="0">
                <a:solidFill>
                  <a:srgbClr val="ED7D3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зона </a:t>
            </a:r>
            <a:r>
              <a:rPr lang="ru-RU" sz="1400" i="1" dirty="0" smtClean="0">
                <a:solidFill>
                  <a:prstClr val="black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-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это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правила, которые могут меняться при особых обстоятельствах (малыш спит в своей кровати, но если приснился страшный сон он может прийти к маме и т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. д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.)</a:t>
            </a:r>
            <a:endParaRPr lang="ru-RU" sz="11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prstClr val="black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 </a:t>
            </a:r>
            <a:r>
              <a:rPr lang="ru-RU" sz="1400" i="1" dirty="0">
                <a:solidFill>
                  <a:srgbClr val="FF0000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Красная зона</a:t>
            </a:r>
            <a:r>
              <a:rPr lang="ru-RU" sz="1400" i="1" dirty="0">
                <a:solidFill>
                  <a:prstClr val="black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— это правила, которые ни при каких условиях не меняются, они касаются безопасности ребенка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(не перебегать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дорогу на красный свет,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не залезать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на подоконник и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т. д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.)</a:t>
            </a:r>
            <a:endParaRPr lang="ru-RU" sz="11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Родители должны помнить о том, что у каждого ребенка есть свои потребности, которые не должны нарушаться.</a:t>
            </a:r>
            <a:endParaRPr lang="ru-RU" sz="11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88898" y="8347860"/>
            <a:ext cx="2434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Н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400" b="1" i="1" dirty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В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. Пономарёва</a:t>
            </a:r>
            <a:endParaRPr lang="ru-RU" sz="1400" b="1" i="1" dirty="0">
              <a:solidFill>
                <a:srgbClr val="C00000"/>
              </a:solidFill>
              <a:latin typeface="Georgia" pitchFamily="18" charset="0"/>
              <a:ea typeface="Calibri" pitchFamily="34" charset="0"/>
              <a:cs typeface="Times New Roman" pitchFamily="18" charset="0"/>
            </a:endParaRPr>
          </a:p>
          <a:p>
            <a:pPr lvl="0" indent="449263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п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едагог -психолог </a:t>
            </a:r>
            <a:endParaRPr lang="ru-RU" sz="1400" b="1" i="1" dirty="0">
              <a:solidFill>
                <a:srgbClr val="C00000"/>
              </a:solidFill>
              <a:latin typeface="Georgia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108332" y="4309957"/>
            <a:ext cx="949195" cy="9234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3039703" y="8147769"/>
            <a:ext cx="949195" cy="92340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r="7500" b="7866"/>
          <a:stretch/>
        </p:blipFill>
        <p:spPr>
          <a:xfrm>
            <a:off x="1270820" y="4771658"/>
            <a:ext cx="4939546" cy="316039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113758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0073" y="1159763"/>
            <a:ext cx="3303270" cy="7984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	Во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всех группах нашего детского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сада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проводятся мероприятия по пожарной безопасности. Цель мероприятий – закрепление знаний детей о правилах пожарной безопасности и правилах поведения во время пожара, знакомство детей с профессией пожарного и ее особенностями. 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	Во всех группах проводятся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беседы: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«Причины возникновения пожаров», «О пользе бытовых электроприборов и правилах пользования ими», «Добрый и злой огонь», «Если возник пожар», «А у нас в квартире газ»,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ходе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которых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ребята закрепляют знания об опасных предметах, знания номера телефона пожарной охраны; воспитывают осторожность в обращении с опасными предметами;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рассказывают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том, как необходимо вести себя во время пожара.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Воспитатели знакомят детей с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художественной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литературой,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посвященной пожарной безопасности: </a:t>
            </a:r>
            <a:endParaRPr lang="ru-RU" sz="1400" i="1" dirty="0" smtClean="0">
              <a:solidFill>
                <a:srgbClr val="002060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Маршак «Что горит?», «Пожар», «Кошкин дом»; </a:t>
            </a:r>
            <a:endParaRPr lang="ru-RU" sz="1400" i="1" dirty="0" smtClean="0">
              <a:solidFill>
                <a:srgbClr val="002060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Житков «Пожар на море», «Дым»; К. Чуковский «Путаница»; Л. Толстой «Пожарные собаки».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6922" y="0"/>
            <a:ext cx="61379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C00CC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Мероприятия </a:t>
            </a:r>
            <a:r>
              <a:rPr lang="ru-RU" sz="2400" b="1" i="1" dirty="0">
                <a:solidFill>
                  <a:srgbClr val="CC00CC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пожарной безопасности в нашем детском </a:t>
            </a:r>
            <a:r>
              <a:rPr lang="ru-RU" sz="2400" b="1" i="1" dirty="0" smtClean="0">
                <a:solidFill>
                  <a:srgbClr val="CC00CC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саду</a:t>
            </a:r>
            <a:endParaRPr lang="ru-RU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125475" y="698062"/>
            <a:ext cx="949195" cy="9234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10666" r="8000"/>
          <a:stretch/>
        </p:blipFill>
        <p:spPr>
          <a:xfrm>
            <a:off x="4077203" y="1207995"/>
            <a:ext cx="2423160" cy="2131532"/>
          </a:xfrm>
          <a:prstGeom prst="rect">
            <a:avLst/>
          </a:prstGeom>
          <a:ln w="28575">
            <a:solidFill>
              <a:srgbClr val="9900FF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832" y="3844950"/>
            <a:ext cx="2423160" cy="1817370"/>
          </a:xfrm>
          <a:prstGeom prst="rect">
            <a:avLst/>
          </a:prstGeom>
          <a:ln w="28575">
            <a:solidFill>
              <a:srgbClr val="9900FF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5" t="12000" b="9834"/>
          <a:stretch/>
        </p:blipFill>
        <p:spPr>
          <a:xfrm rot="5400000">
            <a:off x="3967287" y="6277659"/>
            <a:ext cx="2674621" cy="2454789"/>
          </a:xfrm>
          <a:prstGeom prst="rect">
            <a:avLst/>
          </a:prstGeom>
          <a:ln w="28575">
            <a:solidFill>
              <a:srgbClr val="9900FF"/>
            </a:solidFill>
          </a:ln>
        </p:spPr>
      </p:pic>
    </p:spTree>
    <p:extLst>
      <p:ext uri="{BB962C8B-B14F-4D97-AF65-F5344CB8AC3E}">
        <p14:creationId xmlns:p14="http://schemas.microsoft.com/office/powerpoint/2010/main" val="812852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57200" y="658082"/>
            <a:ext cx="3737610" cy="554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Зима… - кругом белым-бело…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Дохнула холодом - дороги замело, 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Сковала реки серебристым льдом,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Укрыла землю пуховым ковром.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Деревья в шапках белых меховых,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Скамейки, фонари в одеждах снеговых,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Дома окутал легкий, нежный дым,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в окнах вязь узоров кружевных.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небо нежно-нежно голубое…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Белым-бело чуть-чуть голубизны -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Зимой определено решенье цветовое,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холст природой краски все нанесены.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Застыло все, все замерло вокруг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4782820" algn="l"/>
              </a:tabLs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кажется ни звука, ни движенья…	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тихо погружаюсь   в размышленья, 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Любуясь на творение зимы …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46863" y="75152"/>
            <a:ext cx="10791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i="1" dirty="0" smtClean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Зима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5091797" y="75152"/>
            <a:ext cx="1340829" cy="1304394"/>
          </a:xfrm>
          <a:prstGeom prst="rect">
            <a:avLst/>
          </a:prstGeom>
        </p:spPr>
      </p:pic>
      <p:pic>
        <p:nvPicPr>
          <p:cNvPr id="5" name="Рисунок 4" descr="C:\Users\Home\Desktop\Ласточка Зима 2022 г\IMG_197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1" t="31411" r="26663" b="8463"/>
          <a:stretch/>
        </p:blipFill>
        <p:spPr bwMode="auto">
          <a:xfrm>
            <a:off x="4194810" y="1730146"/>
            <a:ext cx="2476500" cy="1824584"/>
          </a:xfrm>
          <a:prstGeom prst="rect">
            <a:avLst/>
          </a:prstGeom>
          <a:solidFill>
            <a:srgbClr val="0000FF"/>
          </a:solidFill>
          <a:ln w="28575">
            <a:solidFill>
              <a:srgbClr val="00B0F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Home\Desktop\Ласточка Зима 2022 г\IMG_197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0" t="25314" b="1312"/>
          <a:stretch/>
        </p:blipFill>
        <p:spPr bwMode="auto">
          <a:xfrm>
            <a:off x="4194810" y="3773152"/>
            <a:ext cx="2476500" cy="1534160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Home\Desktop\Ласточка Зима 2022 г\IMG_205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4" t="13512" r="5196" b="3193"/>
          <a:stretch/>
        </p:blipFill>
        <p:spPr bwMode="auto">
          <a:xfrm>
            <a:off x="457200" y="6201138"/>
            <a:ext cx="3486150" cy="2405652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Home\Desktop\Ласточка Зима 2022 г\IMG_2133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3" r="14304"/>
          <a:stretch/>
        </p:blipFill>
        <p:spPr bwMode="auto">
          <a:xfrm>
            <a:off x="4194810" y="5809516"/>
            <a:ext cx="2476500" cy="2797274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4142602" y="674566"/>
            <a:ext cx="949195" cy="92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420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8630" y="109922"/>
            <a:ext cx="3543300" cy="6388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С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ребятами проводятся экскурсии по детскому саду,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воспитанники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знакомятся с пожарной сигнализацией, с пожарным щитом и с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тем,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нужно действовать при пожаре.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Проводятся игры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сюжетно-ролевые «Вызов пожарных», «Едем на пожар»; подвижные «Пожарные на учениях», «Спасение пострадавших»;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дидактические игры 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«Горит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не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горит», «Доскажи словечко», «Как избежать неприятностей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sz="1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Развлечения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викторины, просмотр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презентаций и др. интересные мероприятия.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Ведется работа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родителями – консультации и памятки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родителей: «Внимание!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Пожарная</a:t>
            </a:r>
            <a:r>
              <a:rPr lang="ru-RU" sz="1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безопасность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»; «Помогите детям запомнить правила пожарной безопасности». Родители участвуют в конкурсах по художественному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творчеству.</a:t>
            </a:r>
            <a:r>
              <a:rPr lang="ru-RU" sz="1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1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100" i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Регулярно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проводятся учения по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эвакуации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согласно плану.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	</a:t>
            </a:r>
            <a:r>
              <a:rPr lang="ru-RU" sz="1400" i="1" dirty="0" smtClean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Соблюдайте </a:t>
            </a:r>
            <a: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правила пожарной безопасности!</a:t>
            </a:r>
            <a:endParaRPr lang="ru-RU" sz="1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25809" y="8547951"/>
            <a:ext cx="2434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Т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400" b="1" i="1" dirty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В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. Володина</a:t>
            </a:r>
            <a:endParaRPr lang="ru-RU" sz="1400" b="1" i="1" dirty="0">
              <a:solidFill>
                <a:srgbClr val="C00000"/>
              </a:solidFill>
              <a:latin typeface="Georgia" pitchFamily="18" charset="0"/>
              <a:ea typeface="Calibri" pitchFamily="34" charset="0"/>
              <a:cs typeface="Times New Roman" pitchFamily="18" charset="0"/>
            </a:endParaRPr>
          </a:p>
          <a:p>
            <a:pPr lvl="0" indent="449263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воспитатель </a:t>
            </a:r>
            <a:endParaRPr lang="ru-RU" sz="1400" b="1" i="1" dirty="0">
              <a:solidFill>
                <a:srgbClr val="C00000"/>
              </a:solidFill>
              <a:latin typeface="Georgia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3320181" y="5876600"/>
            <a:ext cx="949195" cy="9234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701" y="5492562"/>
            <a:ext cx="2219234" cy="2958979"/>
          </a:xfrm>
          <a:prstGeom prst="rect">
            <a:avLst/>
          </a:prstGeom>
          <a:ln w="28575">
            <a:solidFill>
              <a:srgbClr val="9900FF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873" y="281372"/>
            <a:ext cx="2247607" cy="1685705"/>
          </a:xfrm>
          <a:prstGeom prst="rect">
            <a:avLst/>
          </a:prstGeom>
          <a:ln w="28575">
            <a:solidFill>
              <a:srgbClr val="9900FF"/>
            </a:solidFill>
          </a:ln>
        </p:spPr>
      </p:pic>
      <p:pic>
        <p:nvPicPr>
          <p:cNvPr id="8" name="Рисунок 7" descr="C:\Users\User\AppData\Local\Temp\Rar$DIa0.393\IMG-20220226-WA002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214" y="2239399"/>
            <a:ext cx="2242266" cy="2980841"/>
          </a:xfrm>
          <a:prstGeom prst="rect">
            <a:avLst/>
          </a:prstGeom>
          <a:noFill/>
          <a:ln w="28575">
            <a:solidFill>
              <a:srgbClr val="9900FF"/>
            </a:solidFill>
          </a:ln>
        </p:spPr>
      </p:pic>
      <p:pic>
        <p:nvPicPr>
          <p:cNvPr id="9" name="Рисунок 8" descr="C:\Users\User\AppData\Local\Temp\Rar$DIa0.331\IMG-20220226-WA0017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1" t="29915" r="18483"/>
          <a:stretch/>
        </p:blipFill>
        <p:spPr bwMode="auto">
          <a:xfrm>
            <a:off x="571129" y="6604681"/>
            <a:ext cx="3154680" cy="2286000"/>
          </a:xfrm>
          <a:prstGeom prst="rect">
            <a:avLst/>
          </a:prstGeom>
          <a:noFill/>
          <a:ln w="28575">
            <a:solidFill>
              <a:srgbClr val="9900FF"/>
            </a:solidFill>
          </a:ln>
        </p:spPr>
      </p:pic>
    </p:spTree>
    <p:extLst>
      <p:ext uri="{BB962C8B-B14F-4D97-AF65-F5344CB8AC3E}">
        <p14:creationId xmlns:p14="http://schemas.microsoft.com/office/powerpoint/2010/main" val="3419625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37360" y="111175"/>
            <a:ext cx="3429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i="1" dirty="0">
                <a:solidFill>
                  <a:srgbClr val="FF000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Достижения педагогов и воспитанников</a:t>
            </a:r>
            <a:endParaRPr lang="ru-RU" sz="1000" dirty="0">
              <a:effectLst/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8640" y="849898"/>
            <a:ext cx="6012180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Segoe UI Symbol" panose="020B0502040204020203" pitchFamily="34" charset="0"/>
                <a:ea typeface="SimSun" panose="02010600030101010101" pitchFamily="2" charset="-122"/>
                <a:cs typeface="Segoe UI Symbol" panose="020B0502040204020203" pitchFamily="34" charset="0"/>
              </a:rPr>
              <a:t>✅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  Первый районный чемпионат "Baby Skills" среди воспитанников детских садов состоялся в дистанционном формате, где приняли участие более 40 воспитанников.</a:t>
            </a:r>
            <a:endParaRPr lang="ru-RU" sz="140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По итогам конкурса определены победители:</a:t>
            </a:r>
            <a:endParaRPr lang="ru-RU" sz="140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- 3 место в компетенции «Инженерно - строительное дело» занял Калашников Дмитрий из группы "Фантазеры", руководитель Иванова Анастасия Игоревна. </a:t>
            </a:r>
            <a:endParaRPr lang="ru-RU" sz="140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- Номинацию "Самый аккуратный" в компетенции «Поварское дело» занял Сарангов Нимя из группы "Солнышко", руководитель Дабаева Баирма Баторовна.</a:t>
            </a:r>
            <a:endParaRPr lang="ru-RU" sz="140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- Номинацию "Самый аккуратный" в компетенции "Дизайн одежды и аксессуаров" занял Застрогин Павел из группы "Лучики", руководитель Такырова Татьяна Николаевна.</a:t>
            </a:r>
            <a:endParaRPr lang="ru-RU" sz="140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  <a:endParaRPr lang="ru-RU" sz="140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Segoe UI Symbol" panose="020B0502040204020203" pitchFamily="34" charset="0"/>
                <a:ea typeface="SimSun" panose="02010600030101010101" pitchFamily="2" charset="-122"/>
                <a:cs typeface="Segoe UI Symbol" panose="020B0502040204020203" pitchFamily="34" charset="0"/>
              </a:rPr>
              <a:t>✅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 В ЭКО-ЧЕЛЛЕНДЖЕ МКУ МИБС "МО Мирнинский район" приняли участие: Лонкунова Алина и Степанов Константин. Награждены сертификатами участника.</a:t>
            </a:r>
            <a:endParaRPr lang="ru-RU" sz="140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endParaRPr lang="ru-RU" sz="140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Segoe UI Symbol" panose="020B0502040204020203" pitchFamily="34" charset="0"/>
                <a:ea typeface="SimSun" panose="02010600030101010101" pitchFamily="2" charset="-122"/>
                <a:cs typeface="Segoe UI Symbol" panose="020B0502040204020203" pitchFamily="34" charset="0"/>
              </a:rPr>
              <a:t>✅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 В дистанционном конкурсе детского творчества для дошкольников "Зимняя сказка дарит чудеса!", который организовал ДК "Алмаз", наш ансамбль "Карамелька" стала лауреатом I степени в номинации "Вокальное творчество" в возрастной категории 4-5 лет. </a:t>
            </a:r>
            <a:endParaRPr lang="ru-RU" sz="140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  <a:endParaRPr lang="ru-RU" sz="140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Segoe UI Symbol" panose="020B0502040204020203" pitchFamily="34" charset="0"/>
                <a:ea typeface="SimSun" panose="02010600030101010101" pitchFamily="2" charset="-122"/>
                <a:cs typeface="Segoe UI Symbol" panose="020B0502040204020203" pitchFamily="34" charset="0"/>
              </a:rPr>
              <a:t>✅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 В районном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семинаре - практикуме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"Пути повышения профессиональной компетентности педагогических работников в области патриотического воспитания дошкольников" успешно приняли участие воспитатель - Такырова Татьяна Николаевна и старший воспитатель - Мурукова Мария Романовна.</a:t>
            </a:r>
            <a:endParaRPr lang="ru-RU" sz="140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endParaRPr lang="ru-RU" sz="140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Segoe UI Symbol" panose="020B0502040204020203" pitchFamily="34" charset="0"/>
                <a:ea typeface="SimSun" panose="02010600030101010101" pitchFamily="2" charset="-122"/>
                <a:cs typeface="Segoe UI Symbol" panose="020B0502040204020203" pitchFamily="34" charset="0"/>
              </a:rPr>
              <a:t>✅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 Поздравляем наших воспитанников Винокурову Сайаану из гр."Радуга" и Тихонову Сайнару гр."Колобок", руководителя Лодоеву Александру Жалсараевну, за успешное участие в городском конкурсе чтецов "КРАЙ РОДНОЙ, ТЕБЯ Я ВОСПЕВАЮ, посвящённом ДНЮ РОДНОГО ЯЗЫКА В РЕСПУБЛИКЕ САХА (ЯКУТИЯ). </a:t>
            </a:r>
            <a:endParaRPr lang="ru-RU" sz="1400" dirty="0">
              <a:effectLst/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5259518" y="0"/>
            <a:ext cx="949195" cy="92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506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0090" y="461546"/>
            <a:ext cx="5634990" cy="8279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	В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исполнении наших детей прозвучали стихотворения "Эйэ ырыата" Леонида Попова и "Сахам сирин таптыыбын» Пётра Тобурокова известных якутских поэтов. </a:t>
            </a:r>
            <a:endParaRPr lang="ru-RU" sz="140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Жюри отметило знание текста стихотворения, выразительность и правильность речи, артистизм исполнения и сценическую культуру чтецов. </a:t>
            </a:r>
            <a:endParaRPr lang="ru-RU" sz="140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	Победителем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конкурса чтецов среди дошкольного возраста стала Винокурова Сайаана и сертификатом за активное участие награждена Тихонова Сайнара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ru-RU" sz="800" dirty="0" smtClean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ru-RU" sz="140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Segoe UI Symbol" panose="020B0502040204020203" pitchFamily="34" charset="0"/>
                <a:ea typeface="SimSun" panose="02010600030101010101" pitchFamily="2" charset="-122"/>
                <a:cs typeface="Segoe UI Symbol" panose="020B0502040204020203" pitchFamily="34" charset="0"/>
              </a:rPr>
              <a:t>✅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 На страничке инстаграм детского сада №14" Медвежонок" вышла новая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рубрика "ИТОГИ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МЕСЯЦА". В ней будут отражены новости уходящего месяца их жизни детского сада.</a:t>
            </a:r>
            <a:endParaRPr lang="ru-RU" sz="140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  <a:endParaRPr lang="ru-RU" sz="140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Segoe UI Symbol" panose="020B0502040204020203" pitchFamily="34" charset="0"/>
                <a:ea typeface="SimSun" panose="02010600030101010101" pitchFamily="2" charset="-122"/>
                <a:cs typeface="Segoe UI Symbol" panose="020B0502040204020203" pitchFamily="34" charset="0"/>
              </a:rPr>
              <a:t>✅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 Ежегодно 13 февраля в Якутии отмечается День родного языка и письменности. Праздник был учрежден указом первого президента республики Михаила Николаева в 1996 году.</a:t>
            </a:r>
            <a:endParaRPr lang="ru-RU" sz="140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Дата приурочена ко дню рождения первого якутского лингвиста-ученого выдающегося просветителя, демократа, основоположника массовой письменности, автора первых учебников на якутском языке Семена Новгородова.</a:t>
            </a:r>
            <a:endParaRPr lang="ru-RU" sz="140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	Язык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является наиболее мощным инструментом сохранения и развития нашего культурного наследия в его материальных и нематериальных формах. Якутский язык является одним из древнейших на планете и одним из самых сложных и богатых языков мира. О значимости якутского языка и культуры говорит тот факт, что памятник якутского языка – уникальный эпос «Олонхо» – был признан ЮНЕСКО шедевром устного и нематериального наследия человечества.</a:t>
            </a:r>
            <a:endParaRPr lang="ru-RU" sz="140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	В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этот знаменательный день педагоги детского сада: Александрова Наталья Николаевна и Мурукова Мария Романовна с другими сотрудниками детского сада АН ДОО "Алмазик" организовали флешмоб и тепло поздравили всех жителей Якутии и прочитали стихотворение "Ийэ тылбар" известного народного поэта Республики Саха (Якутия), прозаик, переводчик, сатирик Рафаэля Дмитриевича Ермолаева - Ба</a:t>
            </a:r>
            <a:r>
              <a:rPr lang="ru-RU" sz="1400" i="1" dirty="0">
                <a:solidFill>
                  <a:srgbClr val="002060"/>
                </a:solidFill>
                <a:latin typeface="Cambria" panose="02040503050406030204" pitchFamily="18" charset="0"/>
                <a:ea typeface="SimSun" panose="02010600030101010101" pitchFamily="2" charset="-122"/>
                <a:cs typeface="Cambria" panose="02040503050406030204" pitchFamily="18" charset="0"/>
              </a:rPr>
              <a:t>ҕ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Georgia" panose="02040502050405020303" pitchFamily="18" charset="0"/>
              </a:rPr>
              <a:t>атаайыскай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 (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Georgia" panose="02040502050405020303" pitchFamily="18" charset="0"/>
              </a:rPr>
              <a:t>Багатайского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). </a:t>
            </a:r>
            <a:endParaRPr lang="ru-RU" sz="1400" dirty="0">
              <a:effectLst/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527498" y="160162"/>
            <a:ext cx="949195" cy="92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4363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4350" y="324416"/>
            <a:ext cx="600075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	Ребята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нашего детского сада вместе со своими родителями приняли участие в праздничном челлендже "Честь и слава защитникам!", посвященному ко Дню Защитника Отечества! В данной акции приняли участие 64 семей. Все участники награждены дипломами и грамотами от коллектива детского сада. </a:t>
            </a:r>
            <a:endParaRPr lang="ru-RU" sz="140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  <a:endParaRPr lang="ru-RU" sz="1400" dirty="0"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	Поздравляем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SimSun" panose="02010600030101010101" pitchFamily="2" charset="-122"/>
                <a:cs typeface="Arial" panose="020B0604020202020204" pitchFamily="34" charset="0"/>
              </a:rPr>
              <a:t>наших воспитанников, родителей и педагогов! Желаем вам крепкого здоровья, оптимизма, новых творческих идей и их успешного воплощения в жизнь!</a:t>
            </a:r>
            <a:endParaRPr lang="ru-RU" sz="1400" dirty="0">
              <a:effectLst/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5396678" y="2396027"/>
            <a:ext cx="949195" cy="9234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797" y="3426218"/>
            <a:ext cx="2708303" cy="191273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59" y="5631854"/>
            <a:ext cx="2166835" cy="318067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3" t="10684" r="2471" b="8365"/>
          <a:stretch/>
        </p:blipFill>
        <p:spPr>
          <a:xfrm>
            <a:off x="588559" y="2716411"/>
            <a:ext cx="2983058" cy="26289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284" y="5631854"/>
            <a:ext cx="3157816" cy="315781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866975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88898" y="8347860"/>
            <a:ext cx="2434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М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400" b="1" i="1" dirty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Р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. Мурукова</a:t>
            </a:r>
            <a:endParaRPr lang="ru-RU" sz="1400" b="1" i="1" dirty="0">
              <a:solidFill>
                <a:srgbClr val="C00000"/>
              </a:solidFill>
              <a:latin typeface="Georgia" pitchFamily="18" charset="0"/>
              <a:ea typeface="Calibri" pitchFamily="34" charset="0"/>
              <a:cs typeface="Times New Roman" pitchFamily="18" charset="0"/>
            </a:endParaRPr>
          </a:p>
          <a:p>
            <a:pPr lvl="0" indent="449263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Ст. воспитатель </a:t>
            </a:r>
            <a:endParaRPr lang="ru-RU" sz="1400" b="1" i="1" dirty="0">
              <a:solidFill>
                <a:srgbClr val="C00000"/>
              </a:solidFill>
              <a:latin typeface="Georgia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5611273" y="2488041"/>
            <a:ext cx="949195" cy="9234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903"/>
          <a:stretch/>
        </p:blipFill>
        <p:spPr>
          <a:xfrm>
            <a:off x="3821490" y="5564846"/>
            <a:ext cx="2738978" cy="171996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05"/>
          <a:stretch/>
        </p:blipFill>
        <p:spPr>
          <a:xfrm>
            <a:off x="831841" y="231284"/>
            <a:ext cx="2509310" cy="166935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439" y="231284"/>
            <a:ext cx="2231679" cy="167027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10" y="5165443"/>
            <a:ext cx="2621060" cy="370563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41" y="2175111"/>
            <a:ext cx="3887217" cy="280325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5034158" y="3576736"/>
            <a:ext cx="1526310" cy="14848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3769863" y="7509621"/>
            <a:ext cx="949195" cy="92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6721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90762" y="108073"/>
            <a:ext cx="949195" cy="92340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65360" y="99744"/>
            <a:ext cx="5897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00FF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2400" b="1" i="1" dirty="0">
                <a:solidFill>
                  <a:srgbClr val="0000FF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«Добрые крышечки».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5360" y="704570"/>
            <a:ext cx="6029750" cy="2500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 детский сад № 14 "Медвежонок" – филиал АН ДОО «Алмазик» с 1 декабря 2021 года присоединился к эколого - благотворительному проекту "Добрые крышечки".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Дошколята внесли свою лепту в столь благородное дело, собрали большое количество крышечек.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Первый сбор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был организован 28 декабря 2021 г.  Всего собрали: 11 кг. 800 гр. крышек и сдали в МАУ ДО «Центр дополнительного образования».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Второй сбор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сдали в ООО «МИРМИЛК», где было собрано: 18 кг. 800 гр. крышек.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104933"/>
              </p:ext>
            </p:extLst>
          </p:nvPr>
        </p:nvGraphicFramePr>
        <p:xfrm>
          <a:off x="683153" y="3347775"/>
          <a:ext cx="5500479" cy="5556193"/>
        </p:xfrm>
        <a:graphic>
          <a:graphicData uri="http://schemas.openxmlformats.org/drawingml/2006/table">
            <a:tbl>
              <a:tblPr firstRow="1" firstCol="1" bandRow="1"/>
              <a:tblGrid>
                <a:gridCol w="432164"/>
                <a:gridCol w="3382721"/>
                <a:gridCol w="1685594"/>
              </a:tblGrid>
              <a:tr h="7365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i="1" dirty="0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i="1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Группы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i="1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Итого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i="1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 два сбора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60245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i="1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i="1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Группа раннего возраста "Жемчужинка"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i="1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800</a:t>
                      </a:r>
                      <a:r>
                        <a:rPr lang="ru-RU" sz="1400" i="1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гр.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  <a:tr h="30123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i="1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i="1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Младшая группа «Ромашка»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i="1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кг. </a:t>
                      </a:r>
                      <a:r>
                        <a:rPr lang="en-US" sz="1400" i="1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400" i="1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00 гр.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60245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i="1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i="1" dirty="0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Младшая группа «Колокольчик»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i="1" dirty="0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n-US" sz="1400" i="1" dirty="0" err="1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кг</a:t>
                      </a:r>
                      <a:r>
                        <a:rPr lang="en-US" sz="1400" i="1" dirty="0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600 </a:t>
                      </a:r>
                      <a:r>
                        <a:rPr lang="en-US" sz="1400" i="1" dirty="0" err="1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</a:t>
                      </a:r>
                      <a:r>
                        <a:rPr lang="en-US" sz="1400" i="1" dirty="0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  <a:tr h="30123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i="1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i="1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Средняя группа «Непоседы»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i="1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кг. 600 гр.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30123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i="1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i="1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Средняя группа «Почемучки»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i="1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i="1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кг.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  <a:tr h="30123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i="1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i="1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Старшая группа «Радуга»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i="1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400" i="1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кг. 600 гр.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30123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i="1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i="1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Старшая группа «Ласточка»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i="1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400" i="1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кг. </a:t>
                      </a:r>
                      <a:r>
                        <a:rPr lang="en-US" sz="1400" i="1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400" i="1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00 гр.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  <a:tr h="30123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i="1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i="1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Старшая группа «Колобок»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i="1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кг. 400 гр.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60245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i="1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i="1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Подготовительная к школе группа «Фантазёры»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i="1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кг. 100 гр.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  <a:tr h="60245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i="1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i="1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Подготовительная к школе группа «Лучики»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i="1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400" i="1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кг. 600 гр.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60245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i="1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i="1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Подготовительная к школе группа «Солнышко»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i="1" dirty="0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i="1" dirty="0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кг. </a:t>
                      </a:r>
                      <a:r>
                        <a:rPr lang="en-US" sz="1400" i="1" dirty="0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1400" i="1" dirty="0">
                          <a:solidFill>
                            <a:srgbClr val="002060"/>
                          </a:solidFill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00 гр.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A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2583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88898" y="8347860"/>
            <a:ext cx="2434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М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400" b="1" i="1" dirty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Р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. Мурукова</a:t>
            </a:r>
            <a:endParaRPr lang="ru-RU" sz="1400" b="1" i="1" dirty="0">
              <a:solidFill>
                <a:srgbClr val="C00000"/>
              </a:solidFill>
              <a:latin typeface="Georgia" pitchFamily="18" charset="0"/>
              <a:ea typeface="Calibri" pitchFamily="34" charset="0"/>
              <a:cs typeface="Times New Roman" pitchFamily="18" charset="0"/>
            </a:endParaRPr>
          </a:p>
          <a:p>
            <a:pPr lvl="0" indent="449263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Ст. воспитатель </a:t>
            </a:r>
            <a:endParaRPr lang="ru-RU" sz="1400" b="1" i="1" dirty="0">
              <a:solidFill>
                <a:srgbClr val="C00000"/>
              </a:solidFill>
              <a:latin typeface="Georgia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" t="8223" r="4834" b="29778"/>
          <a:stretch/>
        </p:blipFill>
        <p:spPr>
          <a:xfrm>
            <a:off x="3016089" y="275188"/>
            <a:ext cx="3486151" cy="1774884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11" r="7500" b="8666"/>
          <a:stretch/>
        </p:blipFill>
        <p:spPr>
          <a:xfrm>
            <a:off x="3074250" y="2292267"/>
            <a:ext cx="3486151" cy="1758779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9" t="12250" r="12265" b="27375"/>
          <a:stretch/>
        </p:blipFill>
        <p:spPr>
          <a:xfrm>
            <a:off x="4558966" y="4293241"/>
            <a:ext cx="1943274" cy="3259032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0" r="25220" b="9609"/>
          <a:stretch/>
        </p:blipFill>
        <p:spPr>
          <a:xfrm>
            <a:off x="502746" y="275188"/>
            <a:ext cx="2034541" cy="2744711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7"/>
          <a:stretch/>
        </p:blipFill>
        <p:spPr>
          <a:xfrm>
            <a:off x="2609143" y="4293240"/>
            <a:ext cx="1718770" cy="2053645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22250" r="20333" b="15422"/>
          <a:stretch/>
        </p:blipFill>
        <p:spPr>
          <a:xfrm>
            <a:off x="494590" y="3511193"/>
            <a:ext cx="2034541" cy="2239419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24" y="6501680"/>
            <a:ext cx="3265880" cy="2449410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3868130" y="7646375"/>
            <a:ext cx="949195" cy="92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608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3" b="2686"/>
          <a:stretch/>
        </p:blipFill>
        <p:spPr>
          <a:xfrm>
            <a:off x="-9771" y="0"/>
            <a:ext cx="6867771" cy="9144000"/>
          </a:xfrm>
          <a:prstGeom prst="rect">
            <a:avLst/>
          </a:prstGeom>
          <a:ln w="12700">
            <a:solidFill>
              <a:srgbClr val="00990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1385096" y="-45836"/>
            <a:ext cx="487376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i="1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  <a:latin typeface="Georgia" panose="02040502050405020303" pitchFamily="18" charset="0"/>
                <a:ea typeface="Calibri"/>
                <a:cs typeface="Times New Roman"/>
              </a:rPr>
              <a:t>Журнал размещается на сайте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  <a:latin typeface="Georgia" panose="02040502050405020303" pitchFamily="18" charset="0"/>
                <a:ea typeface="Calibri"/>
                <a:cs typeface="Times New Roman"/>
              </a:rPr>
              <a:t>АН ДОО «Алмазик».</a:t>
            </a:r>
          </a:p>
          <a:p>
            <a:endParaRPr lang="ru-RU" sz="1400" i="1" dirty="0" smtClean="0">
              <a:solidFill>
                <a:srgbClr val="002060"/>
              </a:solidFill>
              <a:latin typeface="Georgia" panose="02040502050405020303" pitchFamily="18" charset="0"/>
              <a:ea typeface="Calibri"/>
              <a:cs typeface="Times New Roman"/>
            </a:endParaRPr>
          </a:p>
          <a:p>
            <a:endParaRPr lang="ru-RU" sz="1400" i="1" dirty="0" smtClean="0">
              <a:solidFill>
                <a:srgbClr val="002060"/>
              </a:solidFill>
              <a:latin typeface="Georgia" panose="02040502050405020303" pitchFamily="18" charset="0"/>
              <a:ea typeface="Calibri"/>
              <a:cs typeface="Times New Roman"/>
            </a:endParaRPr>
          </a:p>
          <a:p>
            <a:r>
              <a:rPr lang="ru-RU" sz="1400" b="1" i="1" dirty="0" smtClean="0">
                <a:solidFill>
                  <a:srgbClr val="C00000"/>
                </a:solidFill>
                <a:latin typeface="Georgia" panose="02040502050405020303" pitchFamily="18" charset="0"/>
                <a:ea typeface="Calibri"/>
                <a:cs typeface="Times New Roman"/>
              </a:rPr>
              <a:t>В следующем номере журнала:</a:t>
            </a:r>
          </a:p>
          <a:p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	«Мамочка любимая моя»,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«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Масленица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», «День космонавтики», «День Победы» и многое другое.</a:t>
            </a:r>
          </a:p>
          <a:p>
            <a:endParaRPr lang="ru-RU" sz="1400" b="1" i="1" dirty="0" smtClean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r>
              <a:rPr lang="ru-RU" sz="1400" i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	</a:t>
            </a:r>
            <a:r>
              <a:rPr lang="ru-RU" sz="1400" b="1" i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	</a:t>
            </a:r>
            <a:endParaRPr lang="ru-RU" sz="1400" i="1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62999" y="631272"/>
            <a:ext cx="37739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Веб-сайт в интернете </a:t>
            </a:r>
            <a:r>
              <a:rPr lang="ru-RU" sz="2000" u="sng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www.almazik.org</a:t>
            </a:r>
            <a:endParaRPr lang="ru-RU" sz="2000" dirty="0">
              <a:solidFill>
                <a:srgbClr val="006600"/>
              </a:solidFill>
              <a:latin typeface="Franklin Gothic Book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31088" y="1888136"/>
            <a:ext cx="5105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C00000"/>
                </a:solidFill>
                <a:latin typeface="Georgia" panose="02040502050405020303" pitchFamily="18" charset="0"/>
                <a:ea typeface="Calibri"/>
                <a:cs typeface="Times New Roman"/>
              </a:rPr>
              <a:t>Приглашаем всех родителей к участию  в создании «Семейной странички» в нашем журнале!</a:t>
            </a:r>
          </a:p>
          <a:p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	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(Поделитесь своими лучшими семейными рецептами, опытом семейного воспитания, мы - многодетная семья, у нас растет мальчик (девочка)…)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40906" y="3047649"/>
            <a:ext cx="4996011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i="1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r>
              <a:rPr lang="ru-RU" sz="1400" b="1" i="1" dirty="0" smtClean="0">
                <a:solidFill>
                  <a:srgbClr val="C00000"/>
                </a:solidFill>
                <a:latin typeface="Georgia" panose="02040502050405020303" pitchFamily="18" charset="0"/>
                <a:ea typeface="Calibri"/>
                <a:cs typeface="Times New Roman"/>
              </a:rPr>
              <a:t>Над журналом работала </a:t>
            </a:r>
          </a:p>
          <a:p>
            <a:r>
              <a:rPr lang="ru-RU" sz="1400" b="1" i="1" dirty="0" smtClean="0">
                <a:solidFill>
                  <a:srgbClr val="C00000"/>
                </a:solidFill>
                <a:latin typeface="Georgia" panose="02040502050405020303" pitchFamily="18" charset="0"/>
                <a:ea typeface="Calibri"/>
                <a:cs typeface="Times New Roman"/>
              </a:rPr>
              <a:t>творческая инициативная группа:</a:t>
            </a:r>
            <a:r>
              <a:rPr lang="ru-RU" sz="1400" b="1" i="1" dirty="0">
                <a:solidFill>
                  <a:srgbClr val="C00000"/>
                </a:solidFill>
                <a:latin typeface="Georgia" panose="02040502050405020303" pitchFamily="18" charset="0"/>
                <a:ea typeface="Calibri"/>
                <a:cs typeface="Times New Roman"/>
              </a:rPr>
              <a:t> </a:t>
            </a:r>
            <a:endParaRPr lang="ru-RU" sz="1400" b="1" i="1" dirty="0" smtClean="0">
              <a:solidFill>
                <a:srgbClr val="C00000"/>
              </a:solidFill>
              <a:latin typeface="Georgia" panose="02040502050405020303" pitchFamily="18" charset="0"/>
              <a:ea typeface="Calibri"/>
              <a:cs typeface="Times New Roman"/>
            </a:endParaRPr>
          </a:p>
          <a:p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М. Р. Мурукова, Е. И. Данилова, Т. Н. Такырова, </a:t>
            </a:r>
          </a:p>
          <a:p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Е. Г. Цыпляткина, В. Г. Трофимова, О. А. Гаврикова,</a:t>
            </a:r>
            <a:endParaRPr lang="ru-RU" sz="1400" i="1" dirty="0">
              <a:solidFill>
                <a:srgbClr val="002060"/>
              </a:solidFill>
              <a:latin typeface="Georgia" panose="02040502050405020303" pitchFamily="18" charset="0"/>
              <a:ea typeface="Calibri"/>
              <a:cs typeface="Times New Roman"/>
            </a:endParaRPr>
          </a:p>
          <a:p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 Е. В. Будинова, Е. В. Добрякова, Н. В. Пономарёва, </a:t>
            </a:r>
          </a:p>
          <a:p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О. В. Заголило, Т. В. Володина, С. О. К. Алиджанова.</a:t>
            </a:r>
          </a:p>
          <a:p>
            <a:endParaRPr lang="ru-RU" sz="1400" i="1" dirty="0" smtClean="0">
              <a:solidFill>
                <a:srgbClr val="002060"/>
              </a:solidFill>
              <a:latin typeface="Georgia" panose="02040502050405020303" pitchFamily="18" charset="0"/>
              <a:ea typeface="Calibri"/>
              <a:cs typeface="Times New Roman"/>
            </a:endParaRPr>
          </a:p>
          <a:p>
            <a:r>
              <a:rPr lang="ru-RU" sz="1400" b="1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Фото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для журнала предоставлены воспитателями групп.</a:t>
            </a:r>
          </a:p>
          <a:p>
            <a:endParaRPr lang="ru-RU" sz="1400" i="1" dirty="0">
              <a:solidFill>
                <a:srgbClr val="002060"/>
              </a:solidFill>
              <a:latin typeface="Georgia" panose="02040502050405020303" pitchFamily="18" charset="0"/>
              <a:ea typeface="Calibri"/>
              <a:cs typeface="Times New Roman"/>
            </a:endParaRPr>
          </a:p>
          <a:p>
            <a:pPr lvl="0"/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Гл. редактор: 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/>
                <a:cs typeface="Times New Roman"/>
              </a:rPr>
              <a:t>Н. В. Федоренко</a:t>
            </a:r>
          </a:p>
          <a:p>
            <a:endParaRPr lang="ru-RU" sz="1400" i="1" dirty="0">
              <a:solidFill>
                <a:prstClr val="black"/>
              </a:solidFill>
              <a:latin typeface="Georgia" panose="02040502050405020303" pitchFamily="18" charset="0"/>
              <a:ea typeface="Calibri"/>
              <a:cs typeface="Times New Roman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196" y="7709607"/>
            <a:ext cx="1024890" cy="10248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57" y="255721"/>
            <a:ext cx="1024890" cy="10248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306" y="1719999"/>
            <a:ext cx="1024890" cy="10248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7573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0040" y="132302"/>
            <a:ext cx="4709160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только звонкий детский смех,                 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 вызывает умиление у всех.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Салазки, горка, кубарем в сугроб - хлоп, 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смех, и слезы – все взахлеб. 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Смешалось все - чувств калейдоскоп.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Подъем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снова смех, и саночки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 горку… 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Зима… - кругом белым-бело…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Дохнула холодом - дороги замело, 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 неотвратно, будет пробужденье.  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Круговорот - вот жизни продолженье.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Весна проходит лишь едва едва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заметной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тенью…</a:t>
            </a:r>
            <a:endParaRPr lang="ru-RU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51417" y="4155627"/>
            <a:ext cx="17363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Ольга Заголило</a:t>
            </a:r>
            <a:endParaRPr lang="ru-RU" b="1" dirty="0"/>
          </a:p>
        </p:txBody>
      </p:sp>
      <p:pic>
        <p:nvPicPr>
          <p:cNvPr id="5" name="Image1"/>
          <p:cNvPicPr/>
          <p:nvPr/>
        </p:nvPicPr>
        <p:blipFill rotWithShape="1">
          <a:blip r:embed="rId2" cstate="print"/>
          <a:srcRect t="11262"/>
          <a:stretch/>
        </p:blipFill>
        <p:spPr>
          <a:xfrm>
            <a:off x="525780" y="4643392"/>
            <a:ext cx="5966460" cy="4317728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6" name="Рисунок 5" descr="C:\Users\Home\Desktop\Ласточка Зима 2022 г\LXVR848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8" t="17959" r="12380" b="27138"/>
          <a:stretch/>
        </p:blipFill>
        <p:spPr bwMode="auto">
          <a:xfrm>
            <a:off x="4137662" y="2488872"/>
            <a:ext cx="2548889" cy="166675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Home\Desktop\Ласточка Зима 2022 г\KLUJ096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5" t="22512" r="2245" b="31982"/>
          <a:stretch/>
        </p:blipFill>
        <p:spPr bwMode="auto">
          <a:xfrm>
            <a:off x="4142613" y="214313"/>
            <a:ext cx="2543938" cy="1945958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1931165" y="7246520"/>
            <a:ext cx="1833091" cy="17832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753875" y="8037718"/>
            <a:ext cx="949195" cy="92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20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5760" y="81165"/>
            <a:ext cx="5852160" cy="467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9900FF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Первый новогодний утренник!</a:t>
            </a:r>
            <a:endParaRPr lang="ru-RU" sz="1100" dirty="0">
              <a:solidFill>
                <a:srgbClr val="99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374" y="549050"/>
            <a:ext cx="3429000" cy="12452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600"/>
              </a:spcAft>
            </a:pPr>
            <a: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Новый год! Новый год!</a:t>
            </a:r>
            <a:endParaRPr lang="ru-RU" sz="1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600"/>
              </a:spcAft>
            </a:pPr>
            <a: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гости елочка придет!</a:t>
            </a:r>
            <a:endParaRPr lang="ru-RU" sz="1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600"/>
              </a:spcAft>
            </a:pPr>
            <a: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Дед Мороз и зайки</a:t>
            </a:r>
            <a:endParaRPr lang="ru-RU" sz="1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600"/>
              </a:spcAft>
            </a:pPr>
            <a:r>
              <a:rPr lang="ru-RU" sz="1400" i="1" dirty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Принесут подарки!</a:t>
            </a:r>
            <a:endParaRPr lang="ru-RU" sz="14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1490" y="1882488"/>
            <a:ext cx="3429000" cy="654538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 algn="just">
              <a:spcAft>
                <a:spcPts val="8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Новогодний утренник в детском саду – яркий, необыкновенный и эмоционально-насыщенный праздник в жизни каждого ребенка. Ведь новый год - один из самых любимых, веселых и волшебных праздников. Для моих малышей это был первый новогодний утренник. Наши дети были такие нарядные, такие красивые! Они с нетерпением ждали встречи с чудом и подарками.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8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Ребята погрузились в мир сказок и сюрпризов. Встретились со сказочными героями – Дедом Морозом, Снегурочкой и Зайкой.</a:t>
            </a:r>
            <a:r>
              <a:rPr lang="ru-RU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Вместе с гостями дети играли и веселились.</a:t>
            </a:r>
            <a:r>
              <a:rPr lang="ru-RU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Помогли зажечь огоньки на новогодней ёлочке. В конце утренника дети получили долгожданные подарки из волшебного мешка Деда Мороза.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Утренник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прошел в теплой сказочной атмосфере. Красивая ёлка, первые карнавальные костюмы, запах конфет из подарка, и конечно Дед Мороз! Эти впечатления останутся у малышей ещё надолго! 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4338" y="8427870"/>
            <a:ext cx="21261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Е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400" b="1" i="1" dirty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В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. Будинова</a:t>
            </a:r>
            <a:endParaRPr lang="ru-RU" sz="1400" b="1" i="1" dirty="0">
              <a:solidFill>
                <a:srgbClr val="C00000"/>
              </a:solidFill>
              <a:latin typeface="Georgia" pitchFamily="18" charset="0"/>
              <a:ea typeface="Calibri" pitchFamily="34" charset="0"/>
              <a:cs typeface="Times New Roman" pitchFamily="18" charset="0"/>
            </a:endParaRPr>
          </a:p>
          <a:p>
            <a:pPr lvl="0" indent="449263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воспитатель</a:t>
            </a:r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002" y="796270"/>
            <a:ext cx="2446192" cy="1710156"/>
          </a:xfrm>
          <a:prstGeom prst="rect">
            <a:avLst/>
          </a:prstGeom>
          <a:ln w="28575">
            <a:solidFill>
              <a:srgbClr val="9900FF"/>
            </a:solidFill>
          </a:ln>
        </p:spPr>
      </p:pic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369" y="2771643"/>
            <a:ext cx="2407457" cy="1680578"/>
          </a:xfrm>
          <a:prstGeom prst="rect">
            <a:avLst/>
          </a:prstGeom>
          <a:ln w="28575">
            <a:solidFill>
              <a:srgbClr val="9900FF"/>
            </a:solidFill>
          </a:ln>
        </p:spPr>
      </p:pic>
      <p:pic>
        <p:nvPicPr>
          <p:cNvPr id="10" name="Рисунок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637" y="4717439"/>
            <a:ext cx="2400557" cy="1655567"/>
          </a:xfrm>
          <a:prstGeom prst="rect">
            <a:avLst/>
          </a:prstGeom>
          <a:ln w="28575">
            <a:solidFill>
              <a:srgbClr val="9900FF"/>
            </a:solidFill>
          </a:ln>
        </p:spPr>
      </p:pic>
      <p:pic>
        <p:nvPicPr>
          <p:cNvPr id="11" name="Рисунок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738" y="6680861"/>
            <a:ext cx="2407456" cy="1747009"/>
          </a:xfrm>
          <a:prstGeom prst="rect">
            <a:avLst/>
          </a:prstGeom>
          <a:ln w="28575">
            <a:solidFill>
              <a:srgbClr val="9900FF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365760" y="756346"/>
            <a:ext cx="949195" cy="92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62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415472" y="8462160"/>
            <a:ext cx="21261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Т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400" b="1" i="1" dirty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Н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. Такырова</a:t>
            </a:r>
            <a:endParaRPr lang="ru-RU" sz="1400" b="1" i="1" dirty="0">
              <a:solidFill>
                <a:srgbClr val="C00000"/>
              </a:solidFill>
              <a:latin typeface="Georgia" pitchFamily="18" charset="0"/>
              <a:ea typeface="Calibri" pitchFamily="34" charset="0"/>
              <a:cs typeface="Times New Roman" pitchFamily="18" charset="0"/>
            </a:endParaRPr>
          </a:p>
          <a:p>
            <a:pPr lvl="0" indent="449263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воспитатель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1489" y="985069"/>
            <a:ext cx="3429000" cy="20744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Вика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Петрова рассказывает: «Я дружу с Маргаритой. У нее карие глаза и длинные коричневые волосы, ее любимое блюдо – мясо, любимое занятие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рисование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Вместе мы с ней любим играть в дочки – матери и собирать пазлы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ru-RU" sz="1100" i="1" dirty="0">
              <a:solidFill>
                <a:srgbClr val="00206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C:\Documents and Settings\Admin\Local Settings\Temporary Internet Files\Content.Word\20220125_1043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1149" y="978221"/>
            <a:ext cx="2530475" cy="2027200"/>
          </a:xfrm>
          <a:prstGeom prst="rect">
            <a:avLst/>
          </a:prstGeom>
          <a:noFill/>
          <a:ln w="28575">
            <a:solidFill>
              <a:srgbClr val="006600"/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112624" y="3340668"/>
            <a:ext cx="3429000" cy="279730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Артем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Фунтусов: «Моих друзей зовут Сардар и Максим. Любимое блюдо Сардара – пицца и яблочный сок, а Максим очень любит бургеры. Сардар и Максим увлекаются математикой и игрой в конструктор – лего. Вместе мы играем в подвижные игры: догонялки и прятки – догонялки, строим разнообразные постройки из конструктора».</a:t>
            </a:r>
            <a:endParaRPr lang="ru-RU" sz="1400" i="1" dirty="0">
              <a:solidFill>
                <a:srgbClr val="00206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 descr="C:\Documents and Settings\Admin\Local Settings\Temporary Internet Files\Content.Word\20220125_104242.jpg"/>
          <p:cNvPicPr/>
          <p:nvPr/>
        </p:nvPicPr>
        <p:blipFill rotWithShape="1">
          <a:blip r:embed="rId3" cstate="print"/>
          <a:srcRect l="4107" r="10693"/>
          <a:stretch/>
        </p:blipFill>
        <p:spPr bwMode="auto">
          <a:xfrm>
            <a:off x="491490" y="3764565"/>
            <a:ext cx="2491740" cy="2144344"/>
          </a:xfrm>
          <a:prstGeom prst="rect">
            <a:avLst/>
          </a:prstGeom>
          <a:noFill/>
          <a:ln w="28575">
            <a:solidFill>
              <a:srgbClr val="006600"/>
            </a:solidFill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491490" y="6897116"/>
            <a:ext cx="3429000" cy="18266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Алина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рассказывает: «У моей подруги черные волосы и карие глаза. Она любит суши, пиццу и газировку. Её зовут Ариана. Вместе с ней мы любим рисовать, делать из бумаги разные фигурки, играть в подвижные игры».</a:t>
            </a:r>
            <a:endParaRPr lang="ru-RU" sz="1400" i="1" dirty="0">
              <a:solidFill>
                <a:srgbClr val="00206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70426" y="510336"/>
            <a:ext cx="61001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(Мини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рассказы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о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своих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друзьях,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записаны со слов детей)</a:t>
            </a:r>
            <a:endParaRPr lang="ru-RU" sz="1400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16" name="Рисунок 15" descr="C:\Documents and Settings\Admin\Local Settings\Temporary Internet Files\Content.Word\20220125_104321.jpg"/>
          <p:cNvPicPr/>
          <p:nvPr/>
        </p:nvPicPr>
        <p:blipFill rotWithShape="1">
          <a:blip r:embed="rId4" cstate="print"/>
          <a:srcRect l="13730" r="6669"/>
          <a:stretch/>
        </p:blipFill>
        <p:spPr bwMode="auto">
          <a:xfrm>
            <a:off x="4184821" y="6374145"/>
            <a:ext cx="2183129" cy="1988722"/>
          </a:xfrm>
          <a:prstGeom prst="rect">
            <a:avLst/>
          </a:prstGeom>
          <a:noFill/>
          <a:ln w="28575">
            <a:solidFill>
              <a:srgbClr val="006600"/>
            </a:solidFill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365760" y="81165"/>
            <a:ext cx="5852160" cy="467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 smtClean="0">
                <a:solidFill>
                  <a:srgbClr val="0066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дружим!</a:t>
            </a:r>
            <a:endParaRPr lang="ru-RU" sz="1100" dirty="0">
              <a:solidFill>
                <a:srgbClr val="0066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491490" y="6017302"/>
            <a:ext cx="949195" cy="92340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2269963" y="2841163"/>
            <a:ext cx="949195" cy="92340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5773391" y="44393"/>
            <a:ext cx="949195" cy="92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8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6461" y="779858"/>
            <a:ext cx="3824833" cy="5394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Всем привет. Меня зовут Илья и мне 3 года. Я хожу в детский сад «Медвежонок», в младшую группу «Колокольчик». У меня самая лучшая семья в мире: мама, папа и младший брат Андрей. В нашей семье каждые выходные очень насыщенные и интересные. По субботам с утра я хожу на танцы, а вечером мы всей семьей ходим в бассейн. Нам с братом очень нравится плавать. В воскресенье мы стараемся навестить бабушку и дедушку, и также посетить каток. На каток мы ходим только с мамой и папой. Мой брат остается с бабушкой и дедушкой, потому что он еще очень маленький. Еще мне нравятся прогулки на свежем воздухе, и разные игры. Также интересны и походы в кино, театры и кафе. Совсем недавно, мои родители записали меня в секцию футбола. Мне там очень нравится. Возможно, когда я вырасту, я стану великим футболистом.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27202" y="11879"/>
            <a:ext cx="5400600" cy="428596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rgbClr val="0000FF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2400" i="1" dirty="0" smtClean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«Семейные странички» </a:t>
            </a:r>
            <a:r>
              <a:rPr lang="ru-RU" sz="2200" dirty="0">
                <a:effectLst/>
              </a:rPr>
              <a:t/>
            </a:r>
            <a:br>
              <a:rPr lang="ru-RU" sz="2200" dirty="0">
                <a:effectLst/>
              </a:rPr>
            </a:br>
            <a:endParaRPr lang="ru-RU" sz="2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48360" y="6002249"/>
            <a:ext cx="1795684" cy="311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Семья Князевых</a:t>
            </a:r>
            <a:endParaRPr lang="ru-RU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сейла алиджанова\AppData\Local\Microsoft\Windows\INetCache\Content.Word\IMG-20220206-WA001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6"/>
          <a:stretch/>
        </p:blipFill>
        <p:spPr bwMode="auto">
          <a:xfrm>
            <a:off x="4583811" y="6829428"/>
            <a:ext cx="1989175" cy="2154555"/>
          </a:xfrm>
          <a:prstGeom prst="rect">
            <a:avLst/>
          </a:prstGeom>
          <a:noFill/>
          <a:ln w="28575">
            <a:solidFill>
              <a:srgbClr val="9900FF"/>
            </a:solidFill>
          </a:ln>
        </p:spPr>
      </p:pic>
      <p:pic>
        <p:nvPicPr>
          <p:cNvPr id="8" name="Рисунок 7" descr="E:\Князевы\IMG_20220129_18112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/>
          <a:stretch/>
        </p:blipFill>
        <p:spPr bwMode="auto">
          <a:xfrm rot="5400000">
            <a:off x="4058496" y="4117392"/>
            <a:ext cx="2999520" cy="2029460"/>
          </a:xfrm>
          <a:prstGeom prst="rect">
            <a:avLst/>
          </a:prstGeom>
          <a:noFill/>
          <a:ln w="28575">
            <a:solidFill>
              <a:srgbClr val="9900FF"/>
            </a:solidFill>
          </a:ln>
        </p:spPr>
      </p:pic>
      <p:pic>
        <p:nvPicPr>
          <p:cNvPr id="1026" name="Picture 2" descr="IMG-20220206-WA001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" t="7975" r="6608"/>
          <a:stretch/>
        </p:blipFill>
        <p:spPr bwMode="auto">
          <a:xfrm>
            <a:off x="507137" y="6337935"/>
            <a:ext cx="3597140" cy="2646048"/>
          </a:xfrm>
          <a:prstGeom prst="rect">
            <a:avLst/>
          </a:prstGeom>
          <a:noFill/>
          <a:ln w="28575">
            <a:solidFill>
              <a:srgbClr val="99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53368" y="410526"/>
            <a:ext cx="4027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i="1" dirty="0" smtClean="0">
                <a:solidFill>
                  <a:srgbClr val="0000FF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«Самая </a:t>
            </a:r>
            <a:r>
              <a:rPr lang="ru-RU" b="1" i="1" dirty="0">
                <a:solidFill>
                  <a:srgbClr val="0000FF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лучшая семья в мире»</a:t>
            </a:r>
            <a:endParaRPr lang="ru-RU" b="1" i="1" dirty="0" smtClean="0">
              <a:solidFill>
                <a:srgbClr val="0000FF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E:\Князевы\IMG_20220131_174208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" t="5511" r="11629"/>
          <a:stretch/>
        </p:blipFill>
        <p:spPr bwMode="auto">
          <a:xfrm rot="5400000">
            <a:off x="4346614" y="1117487"/>
            <a:ext cx="2403140" cy="2009317"/>
          </a:xfrm>
          <a:prstGeom prst="rect">
            <a:avLst/>
          </a:prstGeom>
          <a:noFill/>
          <a:ln w="28575">
            <a:solidFill>
              <a:srgbClr val="9900FF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5623791" y="11879"/>
            <a:ext cx="949195" cy="92340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5823273" y="6478827"/>
            <a:ext cx="949195" cy="92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85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405512" y="152526"/>
            <a:ext cx="949195" cy="92340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93758" y="0"/>
            <a:ext cx="3887604" cy="5869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i="1" dirty="0">
                <a:solidFill>
                  <a:srgbClr val="9900FF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Новогоднее чудо 2022</a:t>
            </a:r>
            <a:endParaRPr lang="ru-RU" sz="2400" dirty="0">
              <a:solidFill>
                <a:srgbClr val="99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31520" y="578599"/>
            <a:ext cx="5817870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i="1" dirty="0" smtClean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нашем саду с 20 по 28 декабря прошли новогодние утренники. В этом году они проходили в режиме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онлайн - трансляции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где каждый родитель смог с интересом понаблюдать за своим ребенком. Ребята рассказывали стихи, пели песни, танцевали, играли. В гости приходили сказочные герои, такие как: Алиса, </a:t>
            </a:r>
            <a:r>
              <a:rPr lang="ru-RU" sz="1400" i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Карабас - Барабас</a:t>
            </a: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Леший, Снеговик, Снежная Королева и многие другие. Дедушка Мороз с внучкой Снегурочкой подарили ребятам хорошее настроение и новогодние подарки.</a:t>
            </a:r>
            <a:endParaRPr lang="ru-RU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3817499"/>
            <a:ext cx="3246120" cy="2434590"/>
          </a:xfrm>
          <a:prstGeom prst="rect">
            <a:avLst/>
          </a:prstGeom>
          <a:ln w="28575">
            <a:solidFill>
              <a:srgbClr val="CC0099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32889" r="19166" b="3778"/>
          <a:stretch/>
        </p:blipFill>
        <p:spPr>
          <a:xfrm>
            <a:off x="731520" y="6601329"/>
            <a:ext cx="3246120" cy="2055876"/>
          </a:xfrm>
          <a:prstGeom prst="rect">
            <a:avLst/>
          </a:prstGeom>
          <a:ln w="28575">
            <a:solidFill>
              <a:srgbClr val="CC0099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0" t="28889" r="36667" b="14666"/>
          <a:stretch/>
        </p:blipFill>
        <p:spPr>
          <a:xfrm>
            <a:off x="4258575" y="3817499"/>
            <a:ext cx="2290815" cy="2434590"/>
          </a:xfrm>
          <a:prstGeom prst="rect">
            <a:avLst/>
          </a:prstGeom>
          <a:ln w="28575">
            <a:solidFill>
              <a:srgbClr val="CC0099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7" t="39111" r="39333" b="19777"/>
          <a:stretch/>
        </p:blipFill>
        <p:spPr>
          <a:xfrm>
            <a:off x="4317712" y="6601329"/>
            <a:ext cx="2231678" cy="2055876"/>
          </a:xfrm>
          <a:prstGeom prst="rect">
            <a:avLst/>
          </a:prstGeom>
          <a:ln w="28575">
            <a:solidFill>
              <a:srgbClr val="CC0099"/>
            </a:solidFill>
          </a:ln>
        </p:spPr>
      </p:pic>
    </p:spTree>
    <p:extLst>
      <p:ext uri="{BB962C8B-B14F-4D97-AF65-F5344CB8AC3E}">
        <p14:creationId xmlns:p14="http://schemas.microsoft.com/office/powerpoint/2010/main" val="1559039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4038417" y="7977176"/>
            <a:ext cx="949195" cy="923402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 rotWithShape="1">
          <a:blip r:embed="rId3"/>
          <a:srcRect l="10784" t="23874" b="19350"/>
          <a:stretch/>
        </p:blipFill>
        <p:spPr>
          <a:xfrm>
            <a:off x="4349114" y="530499"/>
            <a:ext cx="2179460" cy="2426018"/>
          </a:xfrm>
          <a:prstGeom prst="rect">
            <a:avLst/>
          </a:prstGeom>
          <a:ln w="28575">
            <a:solidFill>
              <a:srgbClr val="CC0099"/>
            </a:solidFill>
          </a:ln>
        </p:spPr>
      </p:pic>
      <p:pic>
        <p:nvPicPr>
          <p:cNvPr id="11" name="Рисунок 10"/>
          <p:cNvPicPr/>
          <p:nvPr/>
        </p:nvPicPr>
        <p:blipFill>
          <a:blip r:embed="rId4"/>
          <a:stretch>
            <a:fillRect/>
          </a:stretch>
        </p:blipFill>
        <p:spPr>
          <a:xfrm>
            <a:off x="640080" y="3526647"/>
            <a:ext cx="3234690" cy="1932534"/>
          </a:xfrm>
          <a:prstGeom prst="rect">
            <a:avLst/>
          </a:prstGeom>
          <a:ln w="28575">
            <a:solidFill>
              <a:srgbClr val="CC0099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530499"/>
            <a:ext cx="3234690" cy="2426018"/>
          </a:xfrm>
          <a:prstGeom prst="rect">
            <a:avLst/>
          </a:prstGeom>
          <a:ln w="28575">
            <a:solidFill>
              <a:srgbClr val="CC0099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2" t="2667" r="20667" b="8445"/>
          <a:stretch/>
        </p:blipFill>
        <p:spPr>
          <a:xfrm>
            <a:off x="4349114" y="3526647"/>
            <a:ext cx="2179460" cy="1932534"/>
          </a:xfrm>
          <a:prstGeom prst="rect">
            <a:avLst/>
          </a:prstGeom>
          <a:ln w="28575">
            <a:solidFill>
              <a:srgbClr val="CC0099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7" t="30000" r="11167"/>
          <a:stretch/>
        </p:blipFill>
        <p:spPr>
          <a:xfrm>
            <a:off x="640080" y="6159761"/>
            <a:ext cx="3234690" cy="2455247"/>
          </a:xfrm>
          <a:prstGeom prst="rect">
            <a:avLst/>
          </a:prstGeom>
          <a:ln w="28575">
            <a:solidFill>
              <a:srgbClr val="CC0099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4" t="23333" r="16462" b="12667"/>
          <a:stretch/>
        </p:blipFill>
        <p:spPr>
          <a:xfrm>
            <a:off x="4345444" y="6159761"/>
            <a:ext cx="2183130" cy="1689550"/>
          </a:xfrm>
          <a:prstGeom prst="rect">
            <a:avLst/>
          </a:prstGeom>
          <a:ln w="28575">
            <a:solidFill>
              <a:srgbClr val="CC0099"/>
            </a:solidFill>
          </a:ln>
        </p:spPr>
      </p:pic>
      <p:sp>
        <p:nvSpPr>
          <p:cNvPr id="17" name="Прямоугольник 16"/>
          <p:cNvSpPr/>
          <p:nvPr/>
        </p:nvSpPr>
        <p:spPr>
          <a:xfrm>
            <a:off x="4219628" y="8377358"/>
            <a:ext cx="2434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Е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400" b="1" i="1" dirty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И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. Данилова</a:t>
            </a:r>
            <a:endParaRPr lang="ru-RU" sz="1400" b="1" i="1" dirty="0">
              <a:solidFill>
                <a:srgbClr val="C00000"/>
              </a:solidFill>
              <a:latin typeface="Georgia" pitchFamily="18" charset="0"/>
              <a:ea typeface="Calibri" pitchFamily="34" charset="0"/>
              <a:cs typeface="Times New Roman" pitchFamily="18" charset="0"/>
            </a:endParaRPr>
          </a:p>
          <a:p>
            <a:pPr lvl="0" indent="449263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воспитатель </a:t>
            </a:r>
            <a:endParaRPr lang="ru-RU" sz="1400" b="1" i="1" dirty="0">
              <a:solidFill>
                <a:srgbClr val="C00000"/>
              </a:solidFill>
              <a:latin typeface="Georgia" pitchFamily="18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193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320" y="131356"/>
            <a:ext cx="61379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ru-RU" sz="2400" b="1" i="1" dirty="0" smtClean="0">
                <a:solidFill>
                  <a:srgbClr val="C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Рождество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2920" y="593021"/>
            <a:ext cx="330327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1400" i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Волшебные новогодние праздники, сколько радости, веселья, интересных дел и забав. Настали чудесные рождественские дни. В каждом доме готовятся к святым рождественским вечерам: наводят порядок, готовят вкусные угощения, пекут рождественские пряники и печенье. Дети стараются помочь взрослым, им все интересно. Вечером придут колядовщики, будут петь песни и прославлять нашего Бога Иисуса Христа… Все это осталось в прошлом, а очень жаль. Наши дети не знают наших русских традиций и обрядов, и нам взрослым нужно им помочь все это узнать и продолжить традиции нашего народа. 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10592" r="24667" b="27778"/>
          <a:stretch/>
        </p:blipFill>
        <p:spPr>
          <a:xfrm>
            <a:off x="617219" y="5166360"/>
            <a:ext cx="5870459" cy="3623310"/>
          </a:xfrm>
          <a:prstGeom prst="rect">
            <a:avLst/>
          </a:prstGeom>
          <a:ln w="28575">
            <a:solidFill>
              <a:srgbClr val="FF66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26" r="19111" b="7375"/>
          <a:stretch/>
        </p:blipFill>
        <p:spPr>
          <a:xfrm>
            <a:off x="3976690" y="1044785"/>
            <a:ext cx="2492185" cy="3669811"/>
          </a:xfrm>
          <a:prstGeom prst="rect">
            <a:avLst/>
          </a:prstGeom>
          <a:ln w="28575">
            <a:solidFill>
              <a:srgbClr val="FF66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8515" r="6640" b="7578"/>
          <a:stretch/>
        </p:blipFill>
        <p:spPr>
          <a:xfrm>
            <a:off x="5463035" y="35315"/>
            <a:ext cx="949195" cy="92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90260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2474</TotalTime>
  <Words>1726</Words>
  <Application>Microsoft Office PowerPoint</Application>
  <PresentationFormat>Экран (4:3)</PresentationFormat>
  <Paragraphs>215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7" baseType="lpstr">
      <vt:lpstr>SimSun</vt:lpstr>
      <vt:lpstr>Arial</vt:lpstr>
      <vt:lpstr>Calibri</vt:lpstr>
      <vt:lpstr>Cambria</vt:lpstr>
      <vt:lpstr>Franklin Gothic Book</vt:lpstr>
      <vt:lpstr>Georgia</vt:lpstr>
      <vt:lpstr>Segoe UI Symbol</vt:lpstr>
      <vt:lpstr>Times New Roman</vt:lpstr>
      <vt:lpstr>Trebuchet MS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«Семейные странички»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Home</cp:lastModifiedBy>
  <cp:revision>234</cp:revision>
  <dcterms:modified xsi:type="dcterms:W3CDTF">2022-03-10T01:26:56Z</dcterms:modified>
</cp:coreProperties>
</file>