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66" r:id="rId4"/>
    <p:sldId id="262" r:id="rId5"/>
    <p:sldId id="267" r:id="rId6"/>
    <p:sldId id="264" r:id="rId7"/>
    <p:sldId id="269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ший воспитатель 50 д/с" initials="Св5д" lastIdx="0" clrIdx="0">
    <p:extLst>
      <p:ext uri="{19B8F6BF-5375-455C-9EA6-DF929625EA0E}">
        <p15:presenceInfo xmlns:p15="http://schemas.microsoft.com/office/powerpoint/2012/main" userId="S-1-5-21-3295255754-3703993793-897569517-6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FFCC"/>
    <a:srgbClr val="3333FF"/>
    <a:srgbClr val="CC0099"/>
    <a:srgbClr val="66FF66"/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9946" autoAdjust="0"/>
  </p:normalViewPr>
  <p:slideViewPr>
    <p:cSldViewPr snapToGrid="0">
      <p:cViewPr varScale="1">
        <p:scale>
          <a:sx n="103" d="100"/>
          <a:sy n="103" d="100"/>
        </p:scale>
        <p:origin x="9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9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3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0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0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3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8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7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5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3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8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2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E31D1A-8A1C-4CDA-8390-CF747794DC5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E1C4F-C616-40BD-83F7-8669CF4C3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4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hyperlink" Target="https://vk.com/club217185489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s://t.me/+X8cNlC7XModlNzZi" TargetMode="External"/><Relationship Id="rId4" Type="http://schemas.microsoft.com/office/2007/relationships/hdphoto" Target="../media/hdphoto1.wdp"/><Relationship Id="rId9" Type="http://schemas.openxmlformats.org/officeDocument/2006/relationships/hyperlink" Target="http://www.anodo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microsoft.com/office/2007/relationships/hdphoto" Target="../media/hdphoto1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14347" y="5676000"/>
            <a:ext cx="6763304" cy="6762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РС(Я) п.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Айхал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9"/>
            <a:ext cx="12192000" cy="68116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38" y="4665454"/>
            <a:ext cx="7478904" cy="18814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16" y="2277383"/>
            <a:ext cx="2794530" cy="23648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9" y="2407254"/>
            <a:ext cx="3332618" cy="19995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5361" y="819717"/>
            <a:ext cx="8183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Основная образовательная программа</a:t>
            </a:r>
            <a:b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детского сада № 50 «</a:t>
            </a:r>
            <a:r>
              <a:rPr lang="ru-RU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Нордик</a:t>
            </a:r>
            <a: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» -</a:t>
            </a:r>
            <a:b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филиала АН ДОО «</a:t>
            </a:r>
            <a:r>
              <a:rPr lang="ru-RU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Алмазик</a:t>
            </a:r>
            <a: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»</a:t>
            </a:r>
            <a:br>
              <a:rPr lang="ru-RU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33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8"/>
            <a:ext cx="12192000" cy="6811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784" y="335275"/>
            <a:ext cx="7921689" cy="652272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              Основная </a:t>
            </a:r>
            <a:r>
              <a:rPr lang="ru-RU" sz="2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образовательная программа рассчитана на детей от 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1,5 </a:t>
            </a:r>
            <a:r>
              <a:rPr lang="ru-RU" sz="2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до 8 лет 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нацелена </a:t>
            </a:r>
            <a:r>
              <a:rPr lang="ru-RU" sz="2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 создание условий социальной ситуации развития дошкольников, открывающей возможности позитивной социализации ребёнка, его всестороннего личностного морально- нравственного и познавательного развития, развития инициативы и творческих способностей, на основе соответствующих дошкольному возрасту видов </a:t>
            </a:r>
            <a:r>
              <a:rPr lang="ru-RU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деятельности, </a:t>
            </a:r>
            <a:r>
              <a:rPr lang="ru-RU" sz="2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сотрудничества со взрослыми и сверстниками в зоне его ближайшего </a:t>
            </a:r>
            <a:r>
              <a:rPr lang="ru-RU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развития 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по </a:t>
            </a:r>
            <a:r>
              <a:rPr lang="ru-RU" sz="2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основным направлениям развития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endParaRPr lang="ru-RU" sz="2000" b="1" u="sng" dirty="0" smtClean="0">
              <a:ln/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180340">
              <a:spcAft>
                <a:spcPts val="0"/>
              </a:spcAft>
            </a:pPr>
            <a:r>
              <a:rPr lang="ru-RU" sz="2400" b="1" u="sng" dirty="0" smtClean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Физическое </a:t>
            </a:r>
            <a:r>
              <a:rPr lang="ru-RU" sz="2400" b="1" u="sng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развитие</a:t>
            </a:r>
          </a:p>
          <a:p>
            <a:pPr marL="180340">
              <a:spcAft>
                <a:spcPts val="0"/>
              </a:spcAft>
            </a:pPr>
            <a:r>
              <a:rPr lang="ru-RU" sz="2400" b="1" u="sng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Речевое развитие</a:t>
            </a:r>
          </a:p>
          <a:p>
            <a:pPr marL="180340">
              <a:spcAft>
                <a:spcPts val="0"/>
              </a:spcAft>
            </a:pPr>
            <a:r>
              <a:rPr lang="ru-RU" sz="2400" b="1" u="sng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Познавательное развитие</a:t>
            </a:r>
          </a:p>
          <a:p>
            <a:pPr marL="180340">
              <a:spcAft>
                <a:spcPts val="0"/>
              </a:spcAft>
            </a:pPr>
            <a:r>
              <a:rPr lang="ru-RU" sz="2400" b="1" u="sng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Художественно-эстетическое развитие</a:t>
            </a:r>
          </a:p>
          <a:p>
            <a:pPr marL="180340">
              <a:spcAft>
                <a:spcPts val="0"/>
              </a:spcAft>
            </a:pPr>
            <a:r>
              <a:rPr lang="ru-RU" sz="2400" b="1" u="sng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Социально-коммуникативное развитие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841">
            <a:off x="9695339" y="1212033"/>
            <a:ext cx="2221838" cy="2676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183">
            <a:off x="1214430" y="4018383"/>
            <a:ext cx="2413502" cy="21327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127" y="1439625"/>
            <a:ext cx="2149682" cy="22854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52" y="3990175"/>
            <a:ext cx="2189944" cy="21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8"/>
            <a:ext cx="12192000" cy="681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9752" y="741884"/>
            <a:ext cx="91911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 Основной образовательной программы </a:t>
            </a:r>
          </a:p>
          <a:p>
            <a:pPr algn="ctr"/>
            <a:r>
              <a:rPr lang="ru-RU" sz="28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сада №  50 «Нордик»: </a:t>
            </a:r>
          </a:p>
          <a:p>
            <a:pPr algn="ctr"/>
            <a:endParaRPr lang="ru-RU" sz="2000" b="1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0" algn="just"/>
            <a:r>
              <a:rPr lang="ru-RU" sz="28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р</a:t>
            </a:r>
            <a:r>
              <a:rPr lang="ru-RU" sz="28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азностороннее </a:t>
            </a:r>
            <a:r>
              <a:rPr lang="ru-RU" sz="28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развитие ребенка в период дошкольного детства </a:t>
            </a:r>
            <a:r>
              <a:rPr lang="ru-RU" sz="28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с учетом </a:t>
            </a:r>
            <a:r>
              <a:rPr lang="ru-RU" sz="2800" b="1" dirty="0">
                <a:solidFill>
                  <a:srgbClr val="008000"/>
                </a:solidFill>
                <a:latin typeface="Monotype Corsiva" panose="03010101010201010101" pitchFamily="66" charset="0"/>
              </a:rPr>
              <a:t>возрастных и индивидуальных особенностей на основе духовно-нравственных ценностей российского народа, исторических и национально-культурных </a:t>
            </a:r>
            <a:r>
              <a:rPr lang="ru-RU" sz="28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традиций</a:t>
            </a:r>
          </a:p>
          <a:p>
            <a:pPr marL="361950" algn="just"/>
            <a:endParaRPr lang="ru-RU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D:\Документы компьютера\Desktop\1673997341_gas-kvas-com-p-risunok-na-temu-natsionalnosti-rossii-4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3295" y1="6103" x2="23295" y2="6103"/>
                        <a14:backgroundMark x1="25284" y1="6573" x2="25284" y2="6573"/>
                        <a14:backgroundMark x1="23864" y1="7512" x2="23864" y2="7512"/>
                        <a14:backgroundMark x1="21307" y1="6103" x2="21307" y2="6103"/>
                        <a14:backgroundMark x1="19034" y1="6103" x2="19034" y2="6103"/>
                        <a14:backgroundMark x1="17045" y1="6103" x2="17045" y2="6103"/>
                        <a14:backgroundMark x1="13920" y1="6103" x2="13920" y2="6103"/>
                        <a14:backgroundMark x1="13068" y1="6103" x2="13068" y2="6103"/>
                        <a14:backgroundMark x1="11364" y1="6573" x2="11364" y2="6573"/>
                        <a14:backgroundMark x1="7955" y1="8920" x2="6534" y2="10329"/>
                        <a14:backgroundMark x1="5114" y1="13615" x2="5114" y2="13615"/>
                        <a14:backgroundMark x1="4261" y1="16901" x2="4261" y2="18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0" y="3865545"/>
            <a:ext cx="3248108" cy="227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окументы компьютера\Desktop\74662-1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416" y1="88571" x2="53416" y2="88571"/>
                        <a14:foregroundMark x1="51553" y1="92653" x2="51553" y2="9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4"/>
          <a:stretch/>
        </p:blipFill>
        <p:spPr bwMode="auto">
          <a:xfrm>
            <a:off x="1976919" y="3701109"/>
            <a:ext cx="1161609" cy="1592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Документы компьютера\Desktop\figurnyj-odnostornnij-element-malchik-s-flagom-250-500-mm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5172" y1="53879" x2="55172" y2="53879"/>
                        <a14:foregroundMark x1="55172" y1="70259" x2="55172" y2="70259"/>
                        <a14:foregroundMark x1="55172" y1="70259" x2="55172" y2="70259"/>
                        <a14:foregroundMark x1="64655" y1="73276" x2="64655" y2="73276"/>
                        <a14:foregroundMark x1="64655" y1="73276" x2="68103" y2="77155"/>
                        <a14:foregroundMark x1="68103" y1="77155" x2="68966" y2="79741"/>
                        <a14:foregroundMark x1="46552" y1="94397" x2="46552" y2="94397"/>
                        <a14:foregroundMark x1="59483" y1="64224" x2="59483" y2="64224"/>
                        <a14:foregroundMark x1="70690" y1="55603" x2="70690" y2="55603"/>
                        <a14:foregroundMark x1="90517" y1="64224" x2="90517" y2="64224"/>
                        <a14:foregroundMark x1="77586" y1="60345" x2="77586" y2="60345"/>
                        <a14:foregroundMark x1="62069" y1="49138" x2="62069" y2="49138"/>
                        <a14:foregroundMark x1="44828" y1="59483" x2="44828" y2="59483"/>
                        <a14:foregroundMark x1="43966" y1="73276" x2="43966" y2="73276"/>
                        <a14:foregroundMark x1="19828" y1="44397" x2="19828" y2="44397"/>
                        <a14:foregroundMark x1="44828" y1="46121" x2="44828" y2="46121"/>
                        <a14:foregroundMark x1="32759" y1="48276" x2="32759" y2="48276"/>
                        <a14:foregroundMark x1="44828" y1="53017" x2="44828" y2="53017"/>
                        <a14:foregroundMark x1="63793" y1="81466" x2="63793" y2="81466"/>
                        <a14:foregroundMark x1="39655" y1="61638" x2="39655" y2="61638"/>
                        <a14:foregroundMark x1="55172" y1="61638" x2="55172" y2="61638"/>
                        <a14:foregroundMark x1="59483" y1="60345" x2="59483" y2="60345"/>
                        <a14:foregroundMark x1="59483" y1="59483" x2="59483" y2="59483"/>
                        <a14:foregroundMark x1="60345" y1="58621" x2="62069" y2="58621"/>
                        <a14:foregroundMark x1="63793" y1="62500" x2="63793" y2="62500"/>
                        <a14:foregroundMark x1="68103" y1="69397" x2="68103" y2="69397"/>
                        <a14:foregroundMark x1="48276" y1="69397" x2="48276" y2="69397"/>
                        <a14:foregroundMark x1="26724" y1="50862" x2="26724" y2="50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84" y="3761850"/>
            <a:ext cx="1086539" cy="163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25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8"/>
            <a:ext cx="12192000" cy="6811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1076" y="591626"/>
            <a:ext cx="8839432" cy="5510463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20000"/>
              </a:lnSpc>
            </a:pPr>
            <a:r>
              <a:rPr lang="ru-RU" sz="1800" b="1" dirty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Обязательная часть ООП составляет 64% и разработана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 соответствии с Федеральной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бразовательной программой.</a:t>
            </a:r>
          </a:p>
          <a:p>
            <a:pPr algn="just">
              <a:lnSpc>
                <a:spcPct val="120000"/>
              </a:lnSpc>
            </a:pP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Часть, формируемая участниками образовательных отношений, составляет 36 % и разработана на основе парциальных программ: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200" b="1" dirty="0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«</a:t>
            </a:r>
            <a:r>
              <a:rPr lang="ru-RU" sz="2200" b="1" dirty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Якутия –мой край родной» под редакцией Ф.Г. Федоровой, Л.Е. </a:t>
            </a:r>
            <a:r>
              <a:rPr lang="ru-RU" sz="2200" b="1" dirty="0" err="1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Басыгысовой</a:t>
            </a:r>
            <a:r>
              <a:rPr lang="ru-RU" sz="2200" b="1" dirty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, которая рассчитана на детей 5-8 лет и реализуется через факультатив «Моя Якутия</a:t>
            </a:r>
            <a:r>
              <a:rPr lang="ru-RU" sz="2200" b="1" dirty="0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»;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2200" b="1" dirty="0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«Формирование культуры безопасности у детей от 3 до 8 лет»</a:t>
            </a:r>
            <a:r>
              <a:rPr lang="ru-RU" sz="2200" b="1" dirty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 под редакцией </a:t>
            </a:r>
            <a:r>
              <a:rPr lang="ru-RU" sz="2200" b="1" dirty="0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Л.Л. Тимофеевой, которая </a:t>
            </a:r>
            <a:r>
              <a:rPr lang="ru-RU" sz="2200" b="1" dirty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рассчитана на детей 5-8 лет и реализуется через факультатив </a:t>
            </a:r>
            <a:r>
              <a:rPr lang="ru-RU" sz="2200" b="1" dirty="0" smtClean="0">
                <a:ln/>
                <a:solidFill>
                  <a:srgbClr val="008000"/>
                </a:solidFill>
                <a:latin typeface="Monotype Corsiva" panose="03010101010201010101" pitchFamily="66" charset="0"/>
              </a:rPr>
              <a:t>«Азбука безопасности».</a:t>
            </a:r>
            <a:endParaRPr lang="ru-RU" sz="2200" b="1" dirty="0">
              <a:ln/>
              <a:solidFill>
                <a:srgbClr val="0080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2000" b="1" dirty="0" smtClean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2000" b="1" dirty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endParaRPr lang="ru-RU" sz="2400" b="1" dirty="0">
              <a:ln/>
              <a:solidFill>
                <a:schemeClr val="accent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1089" r="866" b="3538"/>
          <a:stretch/>
        </p:blipFill>
        <p:spPr>
          <a:xfrm>
            <a:off x="9963576" y="1240972"/>
            <a:ext cx="1542857" cy="2180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2381" r="16943" b="14150"/>
          <a:stretch/>
        </p:blipFill>
        <p:spPr>
          <a:xfrm>
            <a:off x="9977903" y="3834883"/>
            <a:ext cx="1528530" cy="21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0623" y="989062"/>
            <a:ext cx="8229599" cy="435084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78" y="1205452"/>
            <a:ext cx="629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Мы рады вас видеть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 нашем детском саду «</a:t>
            </a:r>
            <a:r>
              <a:rPr lang="ru-R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Нордик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работы: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7.00-19.00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Ознакомиться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основной образовательной 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Программой детского сада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можно: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кабинете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старшего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воспитателя: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с 14.00 до 16.00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также в группах по согласованию с воспитателями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1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1012" y="281867"/>
            <a:ext cx="103058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Рабочая программа воспитания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детского сада № 50 «Нордик» - филиала АН ДОО «Алмазик»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реализуется в рамках Основной образовательной программы детского сада 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</a:t>
            </a:r>
            <a:r>
              <a:rPr lang="ru-RU" sz="20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 </a:t>
            </a:r>
            <a:endParaRPr lang="ru-RU" sz="20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Основные направления воспитательной работы детского сада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>
                <a:solidFill>
                  <a:srgbClr val="008000"/>
                </a:solidFill>
                <a:latin typeface="Monotype Corsiva" panose="03010101010201010101" pitchFamily="66" charset="0"/>
              </a:rPr>
              <a:t>п</a:t>
            </a: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атриотическое;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познавательное;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трудовое;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эстетическое;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физическое и оздоровительное;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духовно-нравственное;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социальное</a:t>
            </a:r>
            <a:endParaRPr lang="ru-RU" sz="2200" dirty="0" smtClean="0">
              <a:solidFill>
                <a:srgbClr val="008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части, формируемой участниками образовательных отношений, в приоритете </a:t>
            </a:r>
            <a:r>
              <a:rPr lang="ru-RU" sz="2200" b="1" dirty="0" err="1" smtClean="0">
                <a:solidFill>
                  <a:srgbClr val="008000"/>
                </a:solidFill>
                <a:latin typeface="Monotype Corsiva" panose="03010101010201010101" pitchFamily="66" charset="0"/>
              </a:rPr>
              <a:t>мультикультурное</a:t>
            </a:r>
            <a:r>
              <a:rPr lang="ru-RU" sz="2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 направление воспитательной работы.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D:\Документы компьютера\Downloads\IMG_8039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99597" l="2924" r="100000">
                        <a14:foregroundMark x1="32456" y1="67339" x2="32456" y2="67339"/>
                        <a14:foregroundMark x1="32456" y1="59677" x2="32456" y2="59677"/>
                        <a14:foregroundMark x1="42105" y1="66532" x2="42105" y2="66532"/>
                        <a14:foregroundMark x1="58772" y1="47581" x2="58772" y2="47581"/>
                        <a14:foregroundMark x1="35673" y1="75000" x2="35673" y2="75000"/>
                        <a14:foregroundMark x1="19591" y1="65323" x2="19591" y2="65323"/>
                        <a14:foregroundMark x1="19591" y1="72581" x2="19591" y2="72581"/>
                        <a14:foregroundMark x1="19591" y1="76210" x2="19591" y2="76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2" t="6760" r="7241" b="7390"/>
          <a:stretch/>
        </p:blipFill>
        <p:spPr bwMode="auto">
          <a:xfrm>
            <a:off x="5461270" y="2775931"/>
            <a:ext cx="1630762" cy="1306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5573" y1="13080" x2="75573" y2="13080"/>
                        <a14:foregroundMark x1="61832" y1="10549" x2="61832" y2="10549"/>
                        <a14:foregroundMark x1="61832" y1="9283" x2="61832" y2="9283"/>
                        <a14:foregroundMark x1="74809" y1="6751" x2="74809" y2="6751"/>
                        <a14:foregroundMark x1="79008" y1="6751" x2="83206" y2="4641"/>
                        <a14:foregroundMark x1="84351" y1="4641" x2="87023" y2="4641"/>
                        <a14:foregroundMark x1="94656" y1="14346" x2="94656" y2="14346"/>
                        <a14:foregroundMark x1="94656" y1="14346" x2="94656" y2="14346"/>
                        <a14:foregroundMark x1="90458" y1="16878" x2="88550" y2="16878"/>
                        <a14:foregroundMark x1="87786" y1="16878" x2="87786" y2="16878"/>
                        <a14:foregroundMark x1="95420" y1="25738" x2="95420" y2="25738"/>
                        <a14:foregroundMark x1="23282" y1="33333" x2="23282" y2="33333"/>
                        <a14:foregroundMark x1="72901" y1="60759" x2="72901" y2="60759"/>
                        <a14:foregroundMark x1="77481" y1="57806" x2="77481" y2="57806"/>
                        <a14:foregroundMark x1="79008" y1="57806" x2="79008" y2="57806"/>
                        <a14:foregroundMark x1="83206" y1="29114" x2="83206" y2="29114"/>
                        <a14:foregroundMark x1="52672" y1="35865" x2="52672" y2="35865"/>
                        <a14:foregroundMark x1="49237" y1="37975" x2="49237" y2="37975"/>
                        <a14:foregroundMark x1="50000" y1="53165" x2="50000" y2="53165"/>
                        <a14:foregroundMark x1="82443" y1="19831" x2="82443" y2="19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57" y="2758307"/>
            <a:ext cx="1701501" cy="1418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21" y="3771057"/>
            <a:ext cx="2185246" cy="14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0623" y="989062"/>
            <a:ext cx="8229599" cy="435084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78" y="1205452"/>
            <a:ext cx="629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Мы рады вас видеть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 нашем детском саду «</a:t>
            </a:r>
            <a:r>
              <a:rPr lang="ru-R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Нордик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работы: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7.00-19.00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Ознакомиться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основной образовательной 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Программой детского сада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можно: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кабинете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старшего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воспитателя: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с 14.00 до 16.00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также в группах по согласованию с воспитателями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1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0"/>
            <a:ext cx="12192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84" y="1767261"/>
            <a:ext cx="2421607" cy="168840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61542" y="1982077"/>
            <a:ext cx="3000144" cy="811763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3300"/>
                </a:solidFill>
                <a:latin typeface="Monotype Corsiva" panose="03010101010201010101" pitchFamily="66" charset="0"/>
              </a:rPr>
              <a:t>Диагностико</a:t>
            </a:r>
            <a:r>
              <a:rPr lang="ru-RU" sz="2000" b="1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-аналитическое направление:</a:t>
            </a:r>
            <a:endParaRPr lang="ru-RU" sz="20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29" y="3569541"/>
            <a:ext cx="723900" cy="7048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9" y="4447277"/>
            <a:ext cx="733425" cy="704850"/>
          </a:xfrm>
          <a:prstGeom prst="rect">
            <a:avLst/>
          </a:prstGeom>
        </p:spPr>
      </p:pic>
      <p:pic>
        <p:nvPicPr>
          <p:cNvPr id="21" name="Рисунок 20" descr="C:\Users\stvospit50\Desktop\qr_tmp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04" y="5453776"/>
            <a:ext cx="6858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630635" y="3186830"/>
            <a:ext cx="3103427" cy="2725715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оциологические срезы;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блокноты, «почтовый ящик»;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едагогические беседы с родителями (законными представителями);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 (недели) открытых дверей;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 просмотры занятий и др. видов деятельности.</a:t>
            </a:r>
            <a:endParaRPr lang="ru-RU" sz="1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82348" y="2779938"/>
            <a:ext cx="0" cy="384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445083" y="2970283"/>
            <a:ext cx="4307978" cy="3443893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 и другое;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проспекты, стенды, ширмы, папки-передвижки, педагогические библиотеки;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едиарепортажи и интервью; фотографии, выставки детских работ, совместных работ родителей и детей;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осуговая форма-совместные праздники и вечера, семейные спортивные и тематические мероприятия, тематические досуги.</a:t>
            </a:r>
            <a:endParaRPr lang="ru-RU" sz="1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489026" y="2574888"/>
            <a:ext cx="0" cy="384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54418" y="1861691"/>
            <a:ext cx="3733323" cy="811763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Просветительское и консультационное направления</a:t>
            </a:r>
            <a:endParaRPr lang="ru-RU" sz="20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6910" y="3598800"/>
            <a:ext cx="200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 «Алмазик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2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anodo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en-US" sz="12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0658" y="5418201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Телеграм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-канала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сада</a:t>
            </a:r>
          </a:p>
          <a:p>
            <a:r>
              <a:rPr lang="ru-RU" sz="1200" u="sng" dirty="0">
                <a:hlinkClick r:id="rId10"/>
              </a:rPr>
              <a:t>https://t.me/+X8cNlC7XModlNzZi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00185" y="4519315"/>
            <a:ext cx="2136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 детского сада в ВК </a:t>
            </a:r>
          </a:p>
          <a:p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://vk.com/club217185489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2112" y="238858"/>
            <a:ext cx="10745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</a:t>
            </a:r>
          </a:p>
          <a:p>
            <a:pPr algn="just">
              <a:spcAft>
                <a:spcPts val="0"/>
              </a:spcAft>
            </a:pPr>
            <a:endParaRPr lang="ru-RU" sz="1600" b="1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 раннего и дошкольного </a:t>
            </a:r>
            <a:r>
              <a:rPr lang="ru-RU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 </a:t>
            </a:r>
            <a:r>
              <a:rPr lang="ru-RU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подходов к воспитанию и обучению детей в условиях </a:t>
            </a:r>
            <a:r>
              <a:rPr lang="ru-RU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</a:t>
            </a:r>
            <a:r>
              <a:rPr lang="ru-RU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семьи; повышение воспитательного потенциала </a:t>
            </a:r>
            <a:r>
              <a:rPr lang="ru-RU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r>
              <a:rPr lang="ru-RU" sz="1600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6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деятельности по взаимодействию с родителями</a:t>
            </a:r>
            <a:endParaRPr lang="ru-RU" sz="16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0623" y="989062"/>
            <a:ext cx="8229599" cy="435084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78" y="1205452"/>
            <a:ext cx="629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Мы рады вас видеть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 нашем детском саду «</a:t>
            </a:r>
            <a:r>
              <a:rPr lang="ru-R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Нордик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работы: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7.00-19.00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Ознакомиться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основной образовательной 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Программой детского сада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можно: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кабинете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старшего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воспитателя: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с 14.00 до 16.00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также в группах по согласованию с воспитателями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1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4233" y="352031"/>
            <a:ext cx="10670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Рисунок 27" descr="C:\Users\user\AppData\Local\Microsoft\Windows\INetCache\Content.Word\zastavka5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125" y1="71269" x2="21125" y2="71269"/>
                        <a14:foregroundMark x1="14875" y1="72015" x2="14875" y2="72015"/>
                        <a14:foregroundMark x1="17500" y1="13433" x2="17500" y2="13433"/>
                        <a14:foregroundMark x1="17250" y1="41418" x2="17250" y2="41418"/>
                        <a14:foregroundMark x1="17875" y1="50000" x2="17875" y2="50000"/>
                        <a14:foregroundMark x1="19250" y1="50000" x2="19250" y2="50000"/>
                        <a14:foregroundMark x1="15875" y1="50000" x2="15875" y2="50000"/>
                        <a14:foregroundMark x1="9875" y1="58582" x2="9875" y2="58582"/>
                        <a14:foregroundMark x1="7375" y1="59328" x2="7375" y2="59328"/>
                        <a14:foregroundMark x1="3500" y1="59328" x2="3500" y2="59328"/>
                        <a14:foregroundMark x1="2000" y1="58582" x2="1375" y2="57463"/>
                        <a14:foregroundMark x1="30125" y1="35448" x2="30125" y2="35448"/>
                        <a14:foregroundMark x1="31250" y1="39925" x2="31250" y2="39925"/>
                        <a14:foregroundMark x1="27500" y1="46642" x2="27500" y2="46642"/>
                        <a14:foregroundMark x1="30000" y1="47388" x2="30000" y2="47388"/>
                        <a14:foregroundMark x1="31750" y1="48507" x2="31750" y2="48507"/>
                        <a14:foregroundMark x1="31750" y1="61940" x2="31750" y2="61940"/>
                        <a14:foregroundMark x1="18750" y1="25373" x2="18750" y2="25373"/>
                        <a14:foregroundMark x1="40625" y1="23881" x2="40625" y2="23881"/>
                        <a14:foregroundMark x1="39000" y1="43284" x2="39000" y2="43284"/>
                        <a14:foregroundMark x1="33875" y1="48507" x2="33875" y2="48507"/>
                        <a14:foregroundMark x1="44125" y1="44030" x2="44125" y2="44030"/>
                        <a14:foregroundMark x1="37250" y1="48507" x2="37250" y2="48507"/>
                        <a14:foregroundMark x1="45500" y1="50746" x2="45500" y2="50746"/>
                        <a14:foregroundMark x1="42875" y1="58582" x2="42875" y2="58582"/>
                        <a14:foregroundMark x1="40875" y1="58582" x2="40875" y2="58582"/>
                        <a14:foregroundMark x1="55000" y1="41418" x2="55000" y2="41418"/>
                        <a14:foregroundMark x1="52875" y1="36567" x2="52875" y2="36567"/>
                        <a14:foregroundMark x1="51375" y1="44030" x2="51375" y2="44030"/>
                        <a14:foregroundMark x1="53125" y1="51866" x2="53125" y2="51866"/>
                        <a14:foregroundMark x1="56750" y1="43284" x2="56750" y2="43284"/>
                        <a14:foregroundMark x1="49750" y1="49254" x2="49750" y2="49254"/>
                        <a14:foregroundMark x1="66500" y1="36567" x2="66500" y2="36567"/>
                        <a14:foregroundMark x1="66375" y1="46642" x2="66375" y2="46642"/>
                        <a14:foregroundMark x1="64875" y1="45896" x2="64875" y2="45896"/>
                        <a14:foregroundMark x1="64625" y1="39925" x2="64625" y2="39925"/>
                        <a14:foregroundMark x1="62625" y1="46642" x2="62625" y2="46642"/>
                        <a14:foregroundMark x1="67250" y1="42537" x2="67250" y2="42537"/>
                        <a14:foregroundMark x1="67250" y1="58582" x2="67250" y2="58582"/>
                        <a14:foregroundMark x1="69000" y1="46642" x2="69000" y2="46642"/>
                        <a14:foregroundMark x1="81500" y1="19403" x2="81500" y2="19403"/>
                        <a14:foregroundMark x1="76875" y1="40672" x2="76875" y2="40672"/>
                        <a14:foregroundMark x1="80250" y1="46642" x2="80250" y2="46642"/>
                        <a14:foregroundMark x1="82875" y1="48507" x2="82875" y2="48507"/>
                        <a14:foregroundMark x1="86750" y1="45896" x2="86750" y2="45896"/>
                        <a14:foregroundMark x1="82375" y1="89925" x2="82375" y2="89925"/>
                        <a14:foregroundMark x1="77625" y1="81343" x2="77625" y2="81343"/>
                        <a14:foregroundMark x1="68500" y1="71269" x2="68500" y2="71269"/>
                        <a14:foregroundMark x1="60500" y1="71269" x2="60500" y2="71269"/>
                        <a14:foregroundMark x1="57375" y1="72015" x2="57375" y2="72015"/>
                        <a14:foregroundMark x1="54125" y1="72015" x2="54125" y2="72015"/>
                        <a14:foregroundMark x1="50500" y1="73881" x2="50500" y2="73881"/>
                        <a14:foregroundMark x1="47125" y1="73881" x2="47125" y2="73881"/>
                        <a14:foregroundMark x1="44500" y1="74627" x2="44500" y2="74627"/>
                        <a14:foregroundMark x1="39750" y1="74627" x2="38625" y2="74627"/>
                        <a14:foregroundMark x1="36125" y1="76119" x2="35250" y2="76119"/>
                        <a14:foregroundMark x1="31750" y1="74627" x2="28750" y2="73881"/>
                        <a14:foregroundMark x1="28250" y1="73881" x2="28250" y2="73881"/>
                        <a14:foregroundMark x1="27750" y1="72761" x2="27750" y2="72761"/>
                        <a14:foregroundMark x1="25875" y1="72015" x2="25875" y2="72015"/>
                        <a14:foregroundMark x1="25750" y1="72015" x2="25750" y2="72015"/>
                        <a14:foregroundMark x1="25625" y1="71269" x2="25625" y2="71269"/>
                        <a14:foregroundMark x1="25250" y1="71269" x2="25250" y2="71269"/>
                        <a14:foregroundMark x1="24375" y1="71269" x2="24375" y2="71269"/>
                        <a14:foregroundMark x1="23500" y1="71269" x2="21750" y2="70522"/>
                        <a14:foregroundMark x1="21500" y1="70522" x2="21500" y2="70522"/>
                        <a14:foregroundMark x1="21500" y1="70522" x2="21000" y2="70522"/>
                        <a14:foregroundMark x1="20875" y1="70522" x2="20875" y2="70522"/>
                        <a14:foregroundMark x1="17625" y1="68657" x2="17625" y2="68657"/>
                        <a14:foregroundMark x1="37625" y1="90672" x2="37625" y2="90672"/>
                        <a14:foregroundMark x1="42750" y1="90672" x2="42750" y2="90672"/>
                        <a14:foregroundMark x1="49375" y1="88060" x2="50500" y2="87313"/>
                        <a14:foregroundMark x1="53625" y1="89179" x2="54375" y2="89925"/>
                        <a14:foregroundMark x1="58625" y1="92537" x2="59250" y2="93284"/>
                        <a14:foregroundMark x1="59500" y1="93284" x2="60875" y2="93284"/>
                        <a14:foregroundMark x1="61750" y1="93284" x2="61750" y2="93284"/>
                        <a14:foregroundMark x1="63125" y1="93284" x2="64250" y2="93284"/>
                        <a14:foregroundMark x1="64375" y1="93284" x2="64375" y2="93284"/>
                        <a14:foregroundMark x1="64375" y1="93284" x2="64375" y2="93284"/>
                        <a14:foregroundMark x1="69750" y1="89179" x2="70875" y2="88060"/>
                        <a14:foregroundMark x1="70875" y1="88060" x2="70875" y2="88060"/>
                        <a14:foregroundMark x1="71125" y1="88060" x2="73250" y2="88060"/>
                        <a14:foregroundMark x1="74250" y1="88060" x2="75875" y2="88060"/>
                        <a14:foregroundMark x1="76375" y1="87313" x2="79375" y2="82090"/>
                        <a14:foregroundMark x1="79375" y1="82090" x2="83125" y2="73881"/>
                        <a14:foregroundMark x1="85375" y1="71269" x2="85375" y2="71269"/>
                        <a14:foregroundMark x1="85750" y1="71269" x2="86625" y2="71269"/>
                        <a14:foregroundMark x1="86750" y1="71269" x2="87375" y2="71269"/>
                        <a14:foregroundMark x1="87875" y1="71269" x2="88750" y2="71269"/>
                        <a14:foregroundMark x1="89125" y1="71269" x2="89125" y2="71269"/>
                        <a14:foregroundMark x1="89750" y1="71269" x2="89750" y2="71269"/>
                        <a14:foregroundMark x1="90375" y1="72761" x2="90375" y2="72761"/>
                        <a14:foregroundMark x1="86125" y1="89925" x2="86125" y2="89925"/>
                        <a14:foregroundMark x1="86125" y1="89925" x2="86250" y2="87313"/>
                        <a14:foregroundMark x1="86750" y1="86567" x2="88625" y2="83209"/>
                        <a14:foregroundMark x1="90625" y1="78731" x2="91250" y2="77985"/>
                        <a14:foregroundMark x1="91750" y1="77985" x2="91750" y2="77985"/>
                        <a14:foregroundMark x1="93125" y1="77985" x2="93625" y2="77985"/>
                        <a14:foregroundMark x1="94250" y1="77985" x2="94250" y2="77985"/>
                        <a14:foregroundMark x1="94625" y1="78731" x2="94625" y2="78731"/>
                        <a14:foregroundMark x1="94750" y1="83955" x2="94750" y2="83955"/>
                        <a14:foregroundMark x1="94750" y1="84701" x2="94750" y2="84701"/>
                        <a14:foregroundMark x1="94250" y1="87313" x2="93500" y2="87313"/>
                        <a14:foregroundMark x1="91375" y1="87313" x2="90500" y2="87313"/>
                        <a14:foregroundMark x1="90500" y1="87313" x2="96000" y2="87313"/>
                        <a14:foregroundMark x1="96125" y1="87313" x2="96125" y2="87313"/>
                        <a14:foregroundMark x1="96625" y1="85448" x2="96625" y2="85448"/>
                        <a14:foregroundMark x1="97250" y1="82090" x2="97625" y2="76119"/>
                        <a14:foregroundMark x1="97625" y1="67910" x2="97625" y2="67910"/>
                        <a14:foregroundMark x1="97625" y1="64552" x2="97625" y2="60075"/>
                        <a14:foregroundMark x1="97625" y1="58582" x2="97625" y2="58582"/>
                        <a14:foregroundMark x1="97625" y1="57463" x2="96625" y2="55970"/>
                        <a14:foregroundMark x1="96375" y1="55970" x2="95750" y2="55970"/>
                        <a14:foregroundMark x1="95500" y1="55970" x2="94875" y2="55970"/>
                        <a14:foregroundMark x1="94375" y1="55970" x2="91375" y2="55970"/>
                        <a14:foregroundMark x1="90625" y1="55970" x2="90625" y2="55970"/>
                        <a14:foregroundMark x1="90625" y1="55970" x2="90625" y2="55970"/>
                        <a14:foregroundMark x1="90500" y1="55970" x2="90500" y2="55970"/>
                        <a14:foregroundMark x1="90375" y1="55970" x2="90375" y2="55970"/>
                        <a14:foregroundMark x1="89750" y1="55970" x2="88750" y2="55970"/>
                        <a14:foregroundMark x1="88000" y1="55970" x2="86750" y2="55970"/>
                        <a14:foregroundMark x1="86125" y1="56716" x2="84500" y2="56716"/>
                        <a14:foregroundMark x1="84125" y1="56716" x2="84125" y2="56716"/>
                        <a14:foregroundMark x1="83750" y1="56716" x2="83250" y2="56716"/>
                        <a14:foregroundMark x1="83125" y1="56716" x2="83125" y2="56716"/>
                        <a14:foregroundMark x1="82750" y1="56716" x2="82750" y2="56716"/>
                        <a14:foregroundMark x1="82625" y1="56716" x2="82625" y2="56716"/>
                        <a14:foregroundMark x1="82375" y1="56716" x2="81375" y2="57463"/>
                        <a14:foregroundMark x1="80125" y1="57463" x2="78875" y2="57463"/>
                        <a14:foregroundMark x1="78125" y1="57463" x2="78125" y2="57463"/>
                        <a14:foregroundMark x1="77750" y1="57463" x2="77750" y2="57463"/>
                        <a14:foregroundMark x1="77750" y1="57463" x2="73250" y2="57463"/>
                        <a14:foregroundMark x1="71625" y1="57463" x2="70250" y2="57463"/>
                        <a14:foregroundMark x1="69500" y1="57463" x2="69000" y2="57463"/>
                        <a14:foregroundMark x1="68625" y1="57463" x2="67625" y2="57463"/>
                        <a14:foregroundMark x1="77750" y1="73881" x2="77750" y2="73881"/>
                        <a14:foregroundMark x1="77625" y1="73881" x2="76375" y2="73881"/>
                        <a14:foregroundMark x1="75500" y1="72761" x2="74750" y2="72015"/>
                        <a14:foregroundMark x1="73750" y1="72015" x2="72875" y2="72015"/>
                        <a14:foregroundMark x1="72625" y1="72015" x2="71750" y2="72015"/>
                        <a14:foregroundMark x1="70625" y1="71269" x2="69875" y2="71269"/>
                        <a14:foregroundMark x1="69875" y1="71269" x2="69875" y2="71269"/>
                        <a14:foregroundMark x1="69750" y1="71269" x2="69750" y2="71269"/>
                        <a14:foregroundMark x1="69500" y1="71269" x2="69500" y2="71269"/>
                        <a14:foregroundMark x1="69500" y1="71269" x2="69500" y2="71269"/>
                        <a14:foregroundMark x1="69500" y1="71269" x2="69500" y2="71269"/>
                        <a14:foregroundMark x1="69500" y1="71269" x2="69500" y2="71269"/>
                        <a14:foregroundMark x1="69500" y1="71269" x2="68625" y2="70522"/>
                        <a14:foregroundMark x1="67625" y1="69403" x2="67625" y2="69403"/>
                        <a14:foregroundMark x1="67625" y1="69403" x2="67625" y2="69403"/>
                        <a14:foregroundMark x1="67375" y1="69403" x2="67375" y2="69403"/>
                        <a14:foregroundMark x1="66875" y1="68657" x2="65625" y2="67910"/>
                        <a14:foregroundMark x1="64750" y1="67910" x2="63500" y2="67910"/>
                        <a14:foregroundMark x1="63000" y1="67910" x2="63000" y2="67910"/>
                        <a14:foregroundMark x1="62750" y1="67910" x2="62750" y2="67910"/>
                        <a14:foregroundMark x1="64000" y1="61194" x2="64000" y2="61194"/>
                        <a14:foregroundMark x1="64000" y1="61194" x2="63125" y2="60075"/>
                        <a14:foregroundMark x1="61625" y1="60075" x2="59750" y2="59328"/>
                        <a14:foregroundMark x1="59500" y1="59328" x2="59500" y2="59328"/>
                        <a14:foregroundMark x1="59250" y1="59328" x2="59250" y2="59328"/>
                        <a14:foregroundMark x1="58875" y1="59328" x2="58875" y2="59328"/>
                        <a14:foregroundMark x1="52875" y1="62687" x2="52375" y2="62687"/>
                        <a14:foregroundMark x1="52000" y1="62687" x2="50750" y2="63433"/>
                        <a14:foregroundMark x1="49250" y1="64552" x2="47625" y2="65299"/>
                        <a14:foregroundMark x1="47500" y1="65299" x2="46875" y2="65299"/>
                        <a14:foregroundMark x1="46250" y1="65299" x2="44750" y2="65299"/>
                        <a14:foregroundMark x1="42875" y1="67910" x2="41875" y2="69403"/>
                        <a14:foregroundMark x1="41625" y1="70522" x2="41625" y2="70522"/>
                        <a14:foregroundMark x1="41625" y1="72015" x2="41625" y2="72015"/>
                        <a14:foregroundMark x1="41625" y1="72015" x2="41625" y2="72015"/>
                        <a14:foregroundMark x1="41625" y1="72015" x2="41625" y2="72015"/>
                        <a14:foregroundMark x1="47250" y1="90672" x2="47250" y2="90672"/>
                        <a14:foregroundMark x1="47250" y1="90672" x2="47250" y2="90672"/>
                        <a14:foregroundMark x1="46750" y1="90672" x2="44250" y2="89925"/>
                        <a14:foregroundMark x1="41250" y1="87313" x2="40250" y2="86567"/>
                        <a14:foregroundMark x1="40250" y1="86567" x2="40250" y2="86567"/>
                        <a14:foregroundMark x1="40250" y1="86567" x2="40250" y2="86567"/>
                        <a14:foregroundMark x1="40250" y1="86567" x2="40250" y2="86567"/>
                        <a14:foregroundMark x1="39500" y1="86567" x2="37750" y2="85448"/>
                        <a14:foregroundMark x1="36750" y1="83955" x2="36125" y2="83955"/>
                        <a14:foregroundMark x1="35625" y1="83955" x2="34750" y2="83209"/>
                        <a14:foregroundMark x1="34250" y1="83209" x2="34250" y2="83209"/>
                        <a14:foregroundMark x1="33750" y1="83209" x2="33750" y2="83209"/>
                        <a14:foregroundMark x1="33375" y1="83209" x2="33375" y2="83209"/>
                        <a14:foregroundMark x1="33000" y1="83209" x2="33000" y2="83209"/>
                        <a14:foregroundMark x1="32500" y1="82090" x2="31250" y2="82090"/>
                        <a14:foregroundMark x1="30750" y1="82090" x2="30125" y2="82090"/>
                        <a14:foregroundMark x1="30000" y1="82090" x2="30000" y2="82090"/>
                        <a14:foregroundMark x1="35625" y1="92537" x2="35625" y2="92537"/>
                        <a14:foregroundMark x1="35625" y1="92537" x2="35625" y2="92537"/>
                        <a14:foregroundMark x1="35625" y1="92537" x2="35625" y2="92537"/>
                        <a14:foregroundMark x1="33500" y1="91418" x2="31875" y2="90672"/>
                        <a14:foregroundMark x1="31250" y1="90672" x2="30000" y2="89925"/>
                        <a14:foregroundMark x1="29125" y1="89925" x2="29125" y2="89925"/>
                        <a14:foregroundMark x1="28750" y1="89925" x2="28250" y2="89925"/>
                        <a14:foregroundMark x1="27375" y1="89179" x2="25875" y2="87313"/>
                        <a14:foregroundMark x1="25625" y1="87313" x2="25625" y2="87313"/>
                        <a14:foregroundMark x1="25375" y1="87313" x2="25375" y2="87313"/>
                        <a14:foregroundMark x1="25250" y1="87313" x2="25250" y2="87313"/>
                        <a14:foregroundMark x1="24875" y1="87313" x2="24875" y2="87313"/>
                        <a14:foregroundMark x1="24875" y1="87313" x2="23125" y2="87313"/>
                        <a14:foregroundMark x1="21500" y1="86567" x2="21500" y2="86567"/>
                        <a14:foregroundMark x1="21375" y1="86567" x2="21375" y2="86567"/>
                        <a14:foregroundMark x1="20875" y1="86567" x2="19750" y2="85448"/>
                        <a14:foregroundMark x1="19375" y1="85448" x2="19375" y2="85448"/>
                        <a14:foregroundMark x1="19375" y1="85448" x2="19375" y2="85448"/>
                        <a14:foregroundMark x1="19250" y1="85448" x2="19250" y2="85448"/>
                        <a14:foregroundMark x1="19000" y1="85448" x2="19000" y2="85448"/>
                        <a14:foregroundMark x1="18500" y1="85448" x2="18500" y2="85448"/>
                        <a14:foregroundMark x1="16750" y1="87313" x2="16750" y2="87313"/>
                        <a14:foregroundMark x1="16750" y1="87313" x2="16750" y2="87313"/>
                        <a14:foregroundMark x1="16750" y1="87313" x2="16750" y2="87313"/>
                        <a14:foregroundMark x1="15375" y1="87313" x2="14625" y2="87313"/>
                        <a14:foregroundMark x1="14125" y1="87313" x2="13625" y2="87313"/>
                        <a14:foregroundMark x1="13625" y1="87313" x2="13625" y2="87313"/>
                        <a14:foregroundMark x1="13625" y1="87313" x2="13625" y2="87313"/>
                        <a14:foregroundMark x1="13625" y1="87313" x2="13625" y2="87313"/>
                        <a14:foregroundMark x1="13625" y1="87313" x2="13625" y2="87313"/>
                        <a14:foregroundMark x1="12125" y1="87313" x2="10250" y2="86567"/>
                        <a14:foregroundMark x1="10250" y1="86567" x2="10250" y2="86567"/>
                        <a14:foregroundMark x1="10250" y1="86567" x2="10250" y2="86567"/>
                        <a14:foregroundMark x1="10250" y1="86567" x2="10250" y2="86567"/>
                        <a14:foregroundMark x1="10250" y1="86567" x2="10250" y2="86567"/>
                        <a14:foregroundMark x1="10250" y1="86567" x2="10250" y2="86567"/>
                        <a14:foregroundMark x1="9875" y1="86567" x2="8500" y2="86567"/>
                        <a14:foregroundMark x1="7750" y1="86567" x2="7250" y2="86567"/>
                        <a14:foregroundMark x1="6750" y1="86567" x2="6750" y2="86567"/>
                        <a14:foregroundMark x1="9125" y1="76119" x2="9125" y2="76119"/>
                        <a14:foregroundMark x1="10625" y1="72015" x2="10625" y2="72015"/>
                        <a14:foregroundMark x1="52375" y1="75373" x2="52375" y2="75373"/>
                        <a14:foregroundMark x1="9000" y1="69403" x2="9000" y2="69403"/>
                        <a14:foregroundMark x1="98750" y1="67910" x2="98750" y2="67910"/>
                        <a14:foregroundMark x1="98750" y1="56716" x2="98750" y2="56716"/>
                        <a14:foregroundMark x1="99375" y1="76119" x2="99375" y2="76119"/>
                        <a14:foregroundMark x1="99375" y1="83955" x2="99375" y2="83955"/>
                        <a14:foregroundMark x1="99375" y1="92537" x2="99375" y2="92537"/>
                        <a14:foregroundMark x1="99500" y1="51866" x2="99500" y2="51866"/>
                        <a14:foregroundMark x1="40875" y1="42537" x2="40875" y2="42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26" y="666034"/>
            <a:ext cx="4824210" cy="1293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6491329" y="1130373"/>
            <a:ext cx="4783574" cy="629018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еженедельно по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четвергам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15.00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ч.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 17.00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ч.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(кроме выходных и праздничных дней)</a:t>
            </a:r>
            <a:endParaRPr lang="ru-RU" sz="2000" b="1" dirty="0"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736" y="3941293"/>
            <a:ext cx="5242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0215" algn="ctr">
              <a:spcAft>
                <a:spcPts val="0"/>
              </a:spcAft>
            </a:pPr>
            <a:r>
              <a:rPr lang="ru-RU" sz="2000" b="1" dirty="0">
                <a:solidFill>
                  <a:srgbClr val="006600"/>
                </a:solidFill>
                <a:latin typeface="Monotype Corsiva" panose="03010101010201010101" pitchFamily="66" charset="0"/>
              </a:rPr>
              <a:t>Консультационная помощь осуществляется</a:t>
            </a:r>
            <a:endParaRPr lang="ru-RU" sz="2000" dirty="0"/>
          </a:p>
          <a:p>
            <a:pPr marR="450215" algn="ctr">
              <a:spcAft>
                <a:spcPts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в форме очных и дистанционных мероприятий</a:t>
            </a:r>
            <a:endParaRPr lang="ru-RU" sz="2000" dirty="0">
              <a:effectLst/>
            </a:endParaRPr>
          </a:p>
        </p:txBody>
      </p:sp>
      <p:pic>
        <p:nvPicPr>
          <p:cNvPr id="31" name="Рисунок 30" descr="C:\Users\user\AppData\Local\Microsoft\Windows\INetCache\Content.Word\kartinki-semya-40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889">
                        <a14:foregroundMark x1="44931" y1="20000" x2="44931" y2="20000"/>
                        <a14:foregroundMark x1="38479" y1="21290" x2="38479" y2="21290"/>
                        <a14:foregroundMark x1="47005" y1="41290" x2="47005" y2="41290"/>
                        <a14:foregroundMark x1="42166" y1="42903" x2="42166" y2="42903"/>
                        <a14:foregroundMark x1="46544" y1="49677" x2="46544" y2="49677"/>
                        <a14:foregroundMark x1="39171" y1="45806" x2="39171" y2="45806"/>
                        <a14:foregroundMark x1="29493" y1="89355" x2="29493" y2="89355"/>
                        <a14:foregroundMark x1="38479" y1="40645" x2="38479" y2="40645"/>
                        <a14:foregroundMark x1="34793" y1="46452" x2="34793" y2="4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25" y="4674181"/>
            <a:ext cx="1456356" cy="106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D:\DocumentsUser\Desktop\DetiiKomp10-768x716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22" y="4661451"/>
            <a:ext cx="1347712" cy="107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stvospit50\Desktop\46-466302_synposis-writing-do-homework-clipart.pn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0667" y1="87000" x2="60667" y2="87000"/>
                        <a14:foregroundMark x1="80000" y1="86333" x2="80000" y2="86333"/>
                        <a14:foregroundMark x1="43667" y1="89333" x2="43667" y2="89333"/>
                        <a14:foregroundMark x1="26333" y1="90667" x2="26333" y2="90667"/>
                        <a14:foregroundMark x1="17000" y1="90667" x2="17000" y2="90667"/>
                        <a14:foregroundMark x1="10667" y1="85667" x2="10667" y2="85667"/>
                        <a14:foregroundMark x1="9333" y1="93000" x2="9333" y2="93000"/>
                        <a14:foregroundMark x1="35000" y1="87000" x2="35000" y2="87000"/>
                        <a14:foregroundMark x1="30000" y1="85000" x2="30000" y2="85000"/>
                        <a14:foregroundMark x1="37000" y1="91333" x2="37000" y2="91333"/>
                        <a14:foregroundMark x1="92000" y1="83667" x2="92000" y2="83667"/>
                        <a14:foregroundMark x1="90000" y1="94333" x2="90000" y2="94333"/>
                        <a14:foregroundMark x1="83667" y1="90000" x2="83667" y2="90000"/>
                        <a14:foregroundMark x1="70000" y1="85000" x2="70000" y2="85000"/>
                        <a14:foregroundMark x1="56333" y1="86333" x2="56333" y2="86333"/>
                        <a14:foregroundMark x1="67000" y1="91333" x2="67000" y2="91333"/>
                        <a14:foregroundMark x1="74333" y1="94333" x2="74333" y2="94333"/>
                        <a14:foregroundMark x1="82000" y1="93667" x2="82000" y2="93667"/>
                        <a14:foregroundMark x1="95667" y1="88667" x2="95667" y2="88667"/>
                        <a14:foregroundMark x1="75667" y1="85000" x2="75667" y2="85000"/>
                        <a14:foregroundMark x1="55000" y1="90000" x2="55000" y2="90000"/>
                        <a14:foregroundMark x1="53667" y1="87000" x2="53667" y2="87000"/>
                        <a14:foregroundMark x1="62000" y1="93667" x2="62000" y2="93667"/>
                        <a14:foregroundMark x1="58000" y1="93000" x2="58000" y2="93000"/>
                        <a14:foregroundMark x1="85667" y1="85000" x2="85667" y2="85000"/>
                        <a14:foregroundMark x1="89333" y1="88667" x2="89333" y2="88667"/>
                        <a14:foregroundMark x1="66333" y1="87000" x2="66333" y2="87000"/>
                        <a14:foregroundMark x1="48000" y1="85667" x2="48000" y2="85667"/>
                        <a14:foregroundMark x1="93000" y1="94333" x2="93000" y2="94333"/>
                        <a14:foregroundMark x1="68667" y1="93667" x2="68667" y2="93667"/>
                        <a14:foregroundMark x1="47000" y1="93667" x2="47000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15" y="4621713"/>
            <a:ext cx="1211700" cy="10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4329906" y="5649309"/>
            <a:ext cx="820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269240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Очная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консультация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Дистанционная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консультация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Письменная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консультация</a:t>
            </a:r>
            <a:endParaRPr lang="ru-RU" sz="1400" dirty="0"/>
          </a:p>
          <a:p>
            <a:pPr marL="180340" marR="448945"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индивидуальная                        </a:t>
            </a:r>
            <a:r>
              <a:rPr lang="ru-RU" sz="1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средство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связи                                </a:t>
            </a:r>
            <a:r>
              <a:rPr lang="ru-RU" sz="1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 письменный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ответ </a:t>
            </a:r>
            <a:endParaRPr lang="ru-RU" sz="1400" dirty="0"/>
          </a:p>
          <a:p>
            <a:pPr marL="180340" marR="448945">
              <a:spcAft>
                <a:spcPts val="0"/>
              </a:spcAft>
            </a:pP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подгрупповая                     </a:t>
            </a:r>
            <a:r>
              <a:rPr lang="ru-RU" sz="1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выбору родителей                                    </a:t>
            </a:r>
            <a:r>
              <a:rPr lang="ru-RU" sz="1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на </a:t>
            </a:r>
            <a:r>
              <a:rPr lang="ru-RU" sz="1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вопрос</a:t>
            </a:r>
            <a:endParaRPr lang="ru-RU" sz="1400" dirty="0"/>
          </a:p>
          <a:p>
            <a:pPr marL="180340" marR="448945">
              <a:spcAft>
                <a:spcPts val="0"/>
              </a:spcAft>
            </a:pPr>
            <a:r>
              <a:rPr lang="ru-RU" sz="1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групповая                                                     </a:t>
            </a:r>
            <a:endParaRPr lang="ru-RU" sz="1200" dirty="0"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0927" y="381042"/>
            <a:ext cx="8693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26924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нашем детском саду № 50 «</a:t>
            </a:r>
            <a:r>
              <a:rPr lang="ru-RU" sz="2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Нордик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 - филиале АН ДОО «</a:t>
            </a:r>
            <a:r>
              <a:rPr lang="ru-RU" sz="2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Алмазик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 открыт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20207" y="1941713"/>
            <a:ext cx="5964123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894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CC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Консультационном центре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родители (законные представители), обеспечивающие детей дошкольным образованием в форме семейного 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в том числе детей с ограниченными возможностями здоровья </a:t>
            </a: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получить </a:t>
            </a:r>
            <a:r>
              <a:rPr lang="ru-RU" sz="1600" b="1" u="sng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бесплатную квалифицированную психолого-педагогическую, методическую и консультационную помощь специалистов</a:t>
            </a:r>
            <a:r>
              <a:rPr lang="ru-RU" sz="1600" u="sng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–психолога;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–логопеда;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музыкального руководителя;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инструктора по физической культуре;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старшей медицинской сестры;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48945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271635" algn="l"/>
              </a:tabLs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старшего воспитателя.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5893" y="2001435"/>
            <a:ext cx="4978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448945" algn="just">
              <a:spcAft>
                <a:spcPts val="0"/>
              </a:spcAf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На консультацию к специалистам можно записаться по телефону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6 - 47 -56</a:t>
            </a:r>
            <a:endParaRPr lang="ru-RU" sz="1600" dirty="0"/>
          </a:p>
          <a:p>
            <a:pPr marR="448945" algn="just">
              <a:spcAft>
                <a:spcPts val="0"/>
              </a:spcAft>
            </a:pPr>
            <a:r>
              <a:rPr lang="ru-RU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Если у Вас нет возможности посетить наш Консультационный центр лично, Вы можете получить консультацию специалистов в дистанционной форме по электронной </a:t>
            </a:r>
            <a:r>
              <a:rPr lang="ru-RU" sz="16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почте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stvospit50@almazik.org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5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0623" y="989062"/>
            <a:ext cx="8229599" cy="435084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78" y="1205452"/>
            <a:ext cx="6293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Мы рады вас видеть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 нашем детском саду «</a:t>
            </a:r>
            <a:r>
              <a:rPr lang="ru-R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Нордик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работы: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7.00-19.00</a:t>
            </a:r>
          </a:p>
          <a:p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Ознакомиться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основной образовательной 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Программой детского сада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можно: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 кабинете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старшего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воспитателя: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с 14.00 до 16.00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также в группах по согласованию с воспитателями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1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83802" y="351108"/>
            <a:ext cx="648222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Мы рады вас видеть </a:t>
            </a:r>
          </a:p>
          <a:p>
            <a:pPr algn="ctr"/>
            <a:r>
              <a:rPr lang="ru-RU" sz="3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 нашем детском </a:t>
            </a:r>
            <a:r>
              <a:rPr lang="ru-RU" sz="32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саду № 50  </a:t>
            </a:r>
            <a:r>
              <a:rPr lang="ru-RU" sz="3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err="1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Нордик</a:t>
            </a:r>
            <a:r>
              <a:rPr lang="ru-RU" sz="32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sz="2400" b="1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Время работы:</a:t>
            </a:r>
          </a:p>
          <a:p>
            <a:pPr algn="ctr"/>
            <a:r>
              <a:rPr lang="ru-RU" sz="2400" b="1" dirty="0">
                <a:ln/>
                <a:solidFill>
                  <a:srgbClr val="C00000"/>
                </a:solidFill>
                <a:latin typeface="Monotype Corsiva" panose="03010101010201010101" pitchFamily="66" charset="0"/>
              </a:rPr>
              <a:t>7.00-19.00</a:t>
            </a:r>
          </a:p>
          <a:p>
            <a:pPr algn="ctr"/>
            <a:endParaRPr lang="ru-RU" sz="2200" b="1" dirty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Ознакомиться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с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Основной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образовательной 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программой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детского сада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можно</a:t>
            </a:r>
            <a:endParaRPr lang="ru-RU" sz="2400" b="1" dirty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кабинете старшего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воспитателя</a:t>
            </a:r>
            <a:endParaRPr lang="ru-RU" sz="2400" b="1" dirty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 с 14.00 до 16.00 </a:t>
            </a:r>
          </a:p>
          <a:p>
            <a:pPr algn="ctr"/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А также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 группах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(по </a:t>
            </a:r>
            <a:r>
              <a:rPr lang="ru-RU" sz="2400" b="1" dirty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согласованию с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воспитателями)</a:t>
            </a:r>
            <a:endParaRPr lang="ru-RU" sz="2400" b="1" dirty="0">
              <a:ln/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12" y="4518645"/>
            <a:ext cx="5224801" cy="1882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341">
            <a:off x="1021473" y="641044"/>
            <a:ext cx="1883252" cy="17935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24" y="2659933"/>
            <a:ext cx="1533056" cy="10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886</Words>
  <Application>Microsoft Office PowerPoint</Application>
  <PresentationFormat>Широкоэкранный</PresentationFormat>
  <Paragraphs>122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Garamond</vt:lpstr>
      <vt:lpstr>Monotype Corsiva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Старший воспитатель 50 д/с</cp:lastModifiedBy>
  <cp:revision>96</cp:revision>
  <dcterms:created xsi:type="dcterms:W3CDTF">2015-06-17T13:49:49Z</dcterms:created>
  <dcterms:modified xsi:type="dcterms:W3CDTF">2023-11-29T00:44:43Z</dcterms:modified>
</cp:coreProperties>
</file>