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7" r:id="rId8"/>
    <p:sldId id="263" r:id="rId9"/>
    <p:sldId id="261" r:id="rId10"/>
    <p:sldId id="262" r:id="rId11"/>
    <p:sldId id="269" r:id="rId12"/>
    <p:sldId id="266" r:id="rId13"/>
    <p:sldId id="273" r:id="rId14"/>
    <p:sldId id="274" r:id="rId15"/>
    <p:sldId id="265" r:id="rId16"/>
    <p:sldId id="270" r:id="rId17"/>
    <p:sldId id="271" r:id="rId18"/>
    <p:sldId id="264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>
        <p:scale>
          <a:sx n="96" d="100"/>
          <a:sy n="96" d="100"/>
        </p:scale>
        <p:origin x="78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5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28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4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6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8676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819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07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3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4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4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24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0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7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2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55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EC558-A029-43CB-8A70-16E47A3AD6F8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65A6BF-DB07-40AE-B1E1-E0EA2222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09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2960" y="2228365"/>
            <a:ext cx="7766936" cy="1646302"/>
          </a:xfrm>
        </p:spPr>
        <p:txBody>
          <a:bodyPr/>
          <a:lstStyle/>
          <a:p>
            <a:pPr algn="l"/>
            <a:r>
              <a:rPr lang="ru-RU" sz="3600" dirty="0">
                <a:solidFill>
                  <a:schemeClr val="tx1"/>
                </a:solidFill>
              </a:rPr>
              <a:t>МЕДИЦИНСКАЯ ДЕЯТЕЛЬНОСТЬ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 Детский сад </a:t>
            </a:r>
            <a:r>
              <a:rPr lang="ru-RU" sz="3600" dirty="0" smtClean="0">
                <a:solidFill>
                  <a:schemeClr val="tx1"/>
                </a:solidFill>
              </a:rPr>
              <a:t>№55«Сулусчаан» </a:t>
            </a: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филиал АН ДОО «АЛМАЗИК»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81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3" y="257175"/>
            <a:ext cx="10209741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Анализ выполнения плана иммунизации в </a:t>
            </a:r>
            <a:r>
              <a:rPr lang="ru-RU" dirty="0" err="1" smtClean="0"/>
              <a:t>дестком</a:t>
            </a:r>
            <a:r>
              <a:rPr lang="ru-RU" dirty="0" smtClean="0"/>
              <a:t> саду №55 за 2020-2021гг.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854383"/>
              </p:ext>
            </p:extLst>
          </p:nvPr>
        </p:nvGraphicFramePr>
        <p:xfrm>
          <a:off x="2600325" y="1285875"/>
          <a:ext cx="6581776" cy="3698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7905"/>
                <a:gridCol w="1350107"/>
                <a:gridCol w="1105940"/>
                <a:gridCol w="1105940"/>
                <a:gridCol w="1281884"/>
              </a:tblGrid>
              <a:tr h="2209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подлежало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привито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подлежало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привито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АКДС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АДСМ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Полиомиелит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Корь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Паротит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Краснуха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БЦЖ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Грипп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132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163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Р.Манту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Превенар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Гепатит 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122" name="Picture 2" descr="https://ciur.ru/izh/s74_izh/SiteAssets/default/%D0%B2%D0%B0%D0%BA%D1%86%D0%B8%D0%BD%D0%B0%D1%86%D0%B8%D1%8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17966" r="634" b="1635"/>
          <a:stretch/>
        </p:blipFill>
        <p:spPr bwMode="auto">
          <a:xfrm>
            <a:off x="2447142" y="5117648"/>
            <a:ext cx="3182133" cy="1740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mds.yandex.net/get-zen_doc/5233324/pub_60ef1615237f782c93137a9f_60ef24ea66960a55e139d905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32" y="5125155"/>
            <a:ext cx="2599267" cy="1732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8.userapi.com/xRJ_g530d5iRB45WhdKrqcG2r089hskHqCY62g/cWZaO7z5_f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13127" r="17246" b="15702"/>
          <a:stretch/>
        </p:blipFill>
        <p:spPr bwMode="auto">
          <a:xfrm>
            <a:off x="220133" y="771525"/>
            <a:ext cx="2155825" cy="22897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9083"/>
          </a:xfrm>
        </p:spPr>
        <p:txBody>
          <a:bodyPr/>
          <a:lstStyle/>
          <a:p>
            <a:r>
              <a:rPr lang="ru-RU" dirty="0" smtClean="0"/>
              <a:t>Физкультурно-оздоровительная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51295"/>
            <a:ext cx="8596668" cy="4590067"/>
          </a:xfrm>
        </p:spPr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ru-RU" sz="3000" dirty="0"/>
              <a:t>Ежедневно во всех группах с 3 лет проводится: </a:t>
            </a:r>
          </a:p>
          <a:p>
            <a:pPr lvl="0" algn="just"/>
            <a:r>
              <a:rPr lang="ru-RU" sz="3000" dirty="0"/>
              <a:t>Комплекс утренней гимнастики с элементами дыхательной гимнастики и упражнениями для профилактики плоскостопия.</a:t>
            </a:r>
          </a:p>
          <a:p>
            <a:pPr lvl="0" algn="just"/>
            <a:r>
              <a:rPr lang="ru-RU" sz="3000" dirty="0"/>
              <a:t>Занятия в бассейне.</a:t>
            </a:r>
          </a:p>
          <a:p>
            <a:pPr lvl="0" algn="just"/>
            <a:r>
              <a:rPr lang="ru-RU" sz="3000" dirty="0"/>
              <a:t>Воздушное закаливание.</a:t>
            </a:r>
          </a:p>
          <a:p>
            <a:pPr lvl="0" algn="just"/>
            <a:r>
              <a:rPr lang="ru-RU" sz="3000" dirty="0" smtClean="0"/>
              <a:t>Закаливающие процедуры после сна: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</a:pPr>
            <a:r>
              <a:rPr lang="ru-RU" sz="3000" dirty="0" smtClean="0"/>
              <a:t>Дыхательная </a:t>
            </a:r>
            <a:r>
              <a:rPr lang="ru-RU" sz="3000" dirty="0"/>
              <a:t>гимнастика.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</a:pPr>
            <a:r>
              <a:rPr lang="ru-RU" sz="3000" dirty="0"/>
              <a:t>Хождение по массажным коврикам;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</a:pPr>
            <a:r>
              <a:rPr lang="ru-RU" sz="3000" dirty="0"/>
              <a:t> Хождение босиком в спортивном зале ;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</a:pPr>
            <a:r>
              <a:rPr lang="ru-RU" sz="3000" dirty="0"/>
              <a:t> Упражнения для профилактики плоскостопия;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</a:pPr>
            <a:r>
              <a:rPr lang="ru-RU" sz="3000" dirty="0"/>
              <a:t>Групповые оздоровительные мероприятия по назначению врача.</a:t>
            </a:r>
          </a:p>
          <a:p>
            <a:pPr marL="1371600" lvl="2" indent="-457200" algn="just">
              <a:buFont typeface="Wingdings" panose="05000000000000000000" pitchFamily="2" charset="2"/>
              <a:buChar char="§"/>
            </a:pPr>
            <a:r>
              <a:rPr lang="ru-RU" sz="3000" dirty="0"/>
              <a:t>Кислородные коктейли курсами по две недели.</a:t>
            </a:r>
          </a:p>
          <a:p>
            <a:endParaRPr lang="ru-RU" dirty="0"/>
          </a:p>
        </p:txBody>
      </p:sp>
      <p:pic>
        <p:nvPicPr>
          <p:cNvPr id="5122" name="Picture 2" descr="https://ruobr.ru/media/program_dod_images/61c87e043c224c368dedd5ee45e7d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48" y="2131447"/>
            <a:ext cx="2591555" cy="2591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5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276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ГРУППЫ ЗДОРОВЬЯ ДЕТЕЙ </a:t>
            </a:r>
            <a:b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ПОСЛЕ  МЕДИЦИНСКОГО  ОСМОТРА  УЗКИМИ СПЕЦИАЛИСТАМИ В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2021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ГОДУ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5893746"/>
              </p:ext>
            </p:extLst>
          </p:nvPr>
        </p:nvGraphicFramePr>
        <p:xfrm>
          <a:off x="508687" y="2361347"/>
          <a:ext cx="5846415" cy="3341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213"/>
                <a:gridCol w="1257938"/>
                <a:gridCol w="786211"/>
                <a:gridCol w="791826"/>
                <a:gridCol w="718820"/>
                <a:gridCol w="696359"/>
                <a:gridCol w="657048"/>
              </a:tblGrid>
              <a:tr h="89525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Возраст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Всего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Группы здоровья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0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III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IV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48160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До 3-х лет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48160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 3-х до 5 лет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46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50067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6-7 лет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48160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Всего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168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897" y="3169897"/>
            <a:ext cx="518205" cy="5182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97" y="3322297"/>
            <a:ext cx="518205" cy="518205"/>
          </a:xfrm>
          <a:prstGeom prst="rect">
            <a:avLst/>
          </a:prstGeom>
        </p:spPr>
      </p:pic>
      <p:pic>
        <p:nvPicPr>
          <p:cNvPr id="1032" name="Picture 8" descr="https://papik.pro/uploads/posts/2021-12/1639329615_3-papik-pro-p-zaryadka-klipart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02" y="2391282"/>
            <a:ext cx="4425323" cy="3271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5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Противоэпидемическая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82" y="1623876"/>
            <a:ext cx="8596668" cy="44588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000" b="1" dirty="0"/>
              <a:t>Профилактика инфекционных заболеваний: </a:t>
            </a:r>
          </a:p>
          <a:p>
            <a:pPr algn="just"/>
            <a:r>
              <a:rPr lang="ru-RU" dirty="0"/>
              <a:t>• ознакомление  с  санитарно-эпидемиологическими  правилами  "Организация иммунопрофилактики инфекционных болезней. СП 3.3.2367-08", утв. постановлением Главного государственного санитарного врача РФ от 04.06.2008 № 34;</a:t>
            </a:r>
          </a:p>
          <a:p>
            <a:pPr algn="just"/>
            <a:r>
              <a:rPr lang="ru-RU" dirty="0"/>
              <a:t>• дезинфекция помещений ДОУ; </a:t>
            </a:r>
          </a:p>
          <a:p>
            <a:pPr algn="just"/>
            <a:r>
              <a:rPr lang="ru-RU" dirty="0"/>
              <a:t>• контроль организации питания;  </a:t>
            </a:r>
          </a:p>
          <a:p>
            <a:pPr algn="just"/>
            <a:r>
              <a:rPr lang="ru-RU" dirty="0"/>
              <a:t>• организация иммунизации;  </a:t>
            </a:r>
          </a:p>
          <a:p>
            <a:pPr algn="just"/>
            <a:endParaRPr lang="ru-RU" dirty="0"/>
          </a:p>
          <a:p>
            <a:pPr marL="0" indent="0" algn="just">
              <a:buNone/>
            </a:pPr>
            <a:r>
              <a:rPr lang="ru-RU" sz="2000" b="1" dirty="0"/>
              <a:t>Профилактика туберкулеза:  </a:t>
            </a:r>
          </a:p>
          <a:p>
            <a:pPr algn="just"/>
            <a:r>
              <a:rPr lang="ru-RU" dirty="0"/>
              <a:t>• ознакомление с санитарно-эпидемиологическими правилами "Профилактика туберкулеза. СП3.1.1295-03",утв. Главным государственным санитарным врачом 18.04.2003;  </a:t>
            </a:r>
          </a:p>
          <a:p>
            <a:pPr algn="just"/>
            <a:r>
              <a:rPr lang="ru-RU" dirty="0"/>
              <a:t>• </a:t>
            </a:r>
            <a:r>
              <a:rPr lang="ru-RU" dirty="0" err="1"/>
              <a:t>туберкулинодиагностика</a:t>
            </a:r>
            <a:r>
              <a:rPr lang="ru-RU" dirty="0"/>
              <a:t> воспитанников;  </a:t>
            </a:r>
          </a:p>
          <a:p>
            <a:pPr algn="just"/>
            <a:r>
              <a:rPr lang="ru-RU" dirty="0"/>
              <a:t>• организация обследования детей из группы риска, направленных в ПТД № 20</a:t>
            </a:r>
          </a:p>
          <a:p>
            <a:pPr algn="just"/>
            <a:r>
              <a:rPr lang="ru-RU" dirty="0"/>
              <a:t>• беседы с родителями.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550" y="1447594"/>
            <a:ext cx="2924173" cy="3650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438" y="129208"/>
            <a:ext cx="8596668" cy="627159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000" b="1" dirty="0"/>
              <a:t>Профилактика кишечных инфекций:  </a:t>
            </a:r>
          </a:p>
          <a:p>
            <a:pPr algn="just"/>
            <a:r>
              <a:rPr lang="ru-RU" dirty="0"/>
              <a:t>• ознакомление  с  санитарно-эпидемиологическими  правилами  "Профилактика  острых кишечных  инфекций.  СП  3.1.1.1117-02",  утв.  Главным  государственным  санитарным врачом РФ 17.03.2002;  </a:t>
            </a:r>
          </a:p>
          <a:p>
            <a:pPr algn="just"/>
            <a:r>
              <a:rPr lang="ru-RU" dirty="0"/>
              <a:t>• контроль соблюдения санитарно-эпидемиологического режима в ДОУ, пищеблоке; </a:t>
            </a:r>
          </a:p>
          <a:p>
            <a:pPr algn="just"/>
            <a:r>
              <a:rPr lang="ru-RU" dirty="0"/>
              <a:t>• контроль личной гигиены воспитанников, персонала, работников пищеблока;  </a:t>
            </a:r>
          </a:p>
          <a:p>
            <a:pPr algn="just"/>
            <a:r>
              <a:rPr lang="ru-RU" dirty="0"/>
              <a:t>• медицинское наблюдение за контактными лицами;  </a:t>
            </a:r>
          </a:p>
          <a:p>
            <a:pPr algn="just"/>
            <a:r>
              <a:rPr lang="ru-RU" dirty="0"/>
              <a:t>• проведение дезинфекции.  </a:t>
            </a:r>
          </a:p>
          <a:p>
            <a:pPr marL="0" indent="0" algn="just">
              <a:buNone/>
            </a:pPr>
            <a:r>
              <a:rPr lang="ru-RU" sz="2000" b="1" dirty="0"/>
              <a:t>Профилактика педикулеза: </a:t>
            </a:r>
          </a:p>
          <a:p>
            <a:pPr algn="just"/>
            <a:r>
              <a:rPr lang="ru-RU" dirty="0"/>
              <a:t>• ознакомление  с  приказом  Минздрава  России  от  26.11.1998  №  342  "Об  усилении мероприятий по профилактике эпидемического сыпного тифа и борьбе с педикулезом";  </a:t>
            </a:r>
          </a:p>
          <a:p>
            <a:pPr algn="just"/>
            <a:r>
              <a:rPr lang="ru-RU" dirty="0"/>
              <a:t>• проведение  еженедельного  осмотра  воспитанников  согласно  санитарно-эпидемиологическим  правилам  и  нормативам  "Санитарно-эпидемиологические требования к  устройству, содержанию и организации режима работы в дошкольных организациях. СанПиН 2.4.1.2660-10", утв. постановлением Главного государственного санитарного врача РФ от 22.07.2010 № 91. </a:t>
            </a:r>
            <a:r>
              <a:rPr lang="ru-RU" dirty="0" smtClean="0"/>
              <a:t> 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sz="2000" b="1" dirty="0"/>
              <a:t>Профилактика гельминтозов: </a:t>
            </a:r>
          </a:p>
          <a:p>
            <a:pPr algn="just"/>
            <a:r>
              <a:rPr lang="ru-RU" dirty="0"/>
              <a:t>• ознакомление  с  санитарно-эпидемиологическими  правилами  и  нормативами "Профилактика паразитарных болезней на территории Российской Федерации. СанПиН 3.2.1333-03", утв. Главным государственным санитарным врачом РФ 28.05.2003;  </a:t>
            </a:r>
          </a:p>
          <a:p>
            <a:pPr algn="just"/>
            <a:r>
              <a:rPr lang="ru-RU" dirty="0"/>
              <a:t>• обследование воспитанников;  </a:t>
            </a:r>
          </a:p>
          <a:p>
            <a:pPr algn="just"/>
            <a:r>
              <a:rPr lang="ru-RU" dirty="0"/>
              <a:t>• обработка песка в песочницах;  </a:t>
            </a:r>
          </a:p>
          <a:p>
            <a:pPr algn="just"/>
            <a:r>
              <a:rPr lang="ru-RU" dirty="0"/>
              <a:t>•укрытие песка тентом от животных.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922" y="4885318"/>
            <a:ext cx="2967358" cy="1972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21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r>
              <a:rPr lang="ru-RU" dirty="0" smtClean="0"/>
              <a:t>Питание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28725"/>
            <a:ext cx="7476066" cy="4812637"/>
          </a:xfrm>
        </p:spPr>
        <p:txBody>
          <a:bodyPr>
            <a:normAutofit fontScale="70000" lnSpcReduction="20000"/>
          </a:bodyPr>
          <a:lstStyle/>
          <a:p>
            <a:pPr marL="0" indent="34290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dirty="0"/>
              <a:t>Рациональное питание является одним из основных факторов внешней среды, определяющих нормальное развитие ребенка.</a:t>
            </a:r>
            <a:r>
              <a:rPr lang="ru-RU" altLang="ru-RU" sz="2800" b="1" dirty="0"/>
              <a:t> </a:t>
            </a:r>
          </a:p>
          <a:p>
            <a:pPr marL="0" indent="34290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b="1" dirty="0"/>
              <a:t>	</a:t>
            </a:r>
            <a:r>
              <a:rPr lang="ru-RU" altLang="ru-RU" dirty="0"/>
              <a:t>В детском саду питание детей организовано согласно двадцатидневному цикличному меню, которое разработано врачами АН ДОО «</a:t>
            </a:r>
            <a:r>
              <a:rPr lang="ru-RU" altLang="ru-RU" dirty="0" err="1"/>
              <a:t>Алмазик</a:t>
            </a:r>
            <a:r>
              <a:rPr lang="ru-RU" altLang="ru-RU" dirty="0"/>
              <a:t>» по «Сборнику рецептур блюд и кулинарных изделий для питания детей в дошкольных организациях». Двадцатидневное цикличное меню имеет сезонную направленность согласно физиологическим потребностям детей в разные времена года: «осенне-зимнее» и «весенне-летнее». Разработаны технологические карты для воспитанников с непереносимостью отдельных продуктов. Внедрена система «1-С Питание».</a:t>
            </a:r>
            <a:endParaRPr lang="ru-RU" altLang="ru-RU" dirty="0">
              <a:latin typeface="Calibri" panose="020F0502020204030204" pitchFamily="34" charset="0"/>
            </a:endParaRPr>
          </a:p>
          <a:p>
            <a:pPr marL="0" indent="34290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dirty="0"/>
              <a:t>    Для скоропортящихся продуктов имеются холодильники с термометрами (+4+6</a:t>
            </a:r>
            <a:r>
              <a:rPr lang="ru-RU" altLang="ru-RU" baseline="30000" dirty="0"/>
              <a:t>0 </a:t>
            </a:r>
            <a:r>
              <a:rPr lang="ru-RU" altLang="ru-RU" dirty="0"/>
              <a:t>С). В холодильниках четко определены места для хранения продуктов с маркировкой «мясо», «рыба», «курица», «молоко», «гастрономия». Все промаркировано. Имеется отдельный холодильник для хранения суточных проб.</a:t>
            </a:r>
            <a:endParaRPr lang="ru-RU" altLang="ru-RU" dirty="0">
              <a:latin typeface="Calibri" panose="020F0502020204030204" pitchFamily="34" charset="0"/>
            </a:endParaRPr>
          </a:p>
          <a:p>
            <a:pPr marL="0" indent="34290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dirty="0"/>
              <a:t>    Столы для разделки продуктов промаркированы. Для разделки мяса, рыбы, овощей и других продуктов имеются специальные ножи и разделочные доски – все промаркировано согласно санитарным требованиям. Доски после специальной обработки хранятся установленными на ребро. Для мытья посуды установлены ванны с подводкой горячей и холодной воды. Кухонная посуда из нержавеющей стали хранится на специальных полках и стеллажах. В помещении пищеблока ежедневно проводится тщательная уборка, один раз в месяц проводится генеральная уборка с применением моющих и дезинфицирующих средств. Кухонная посуда моется в горячей воде (+45-50</a:t>
            </a:r>
            <a:r>
              <a:rPr lang="ru-RU" altLang="ru-RU" baseline="30000" dirty="0"/>
              <a:t>0 </a:t>
            </a:r>
            <a:r>
              <a:rPr lang="ru-RU" altLang="ru-RU" dirty="0"/>
              <a:t>С) с добавлением разрешенных моющих средств, ополаскивается водой + 65</a:t>
            </a:r>
            <a:r>
              <a:rPr lang="ru-RU" altLang="ru-RU" baseline="30000" dirty="0"/>
              <a:t>0 </a:t>
            </a:r>
            <a:r>
              <a:rPr lang="ru-RU" altLang="ru-RU" dirty="0"/>
              <a:t>С и просушивается на стеллажах. Металлический инвентарь после мытья прокаливается в духовых шкафах.</a:t>
            </a:r>
            <a:endParaRPr lang="ru-RU" altLang="ru-RU" dirty="0">
              <a:latin typeface="Calibri" panose="020F0502020204030204" pitchFamily="34" charset="0"/>
            </a:endParaRPr>
          </a:p>
          <a:p>
            <a:pPr marL="0" indent="342900">
              <a:lnSpc>
                <a:spcPct val="120000"/>
              </a:lnSpc>
            </a:pPr>
            <a:endParaRPr lang="ru-RU" dirty="0"/>
          </a:p>
        </p:txBody>
      </p:sp>
      <p:pic>
        <p:nvPicPr>
          <p:cNvPr id="8194" name="Picture 2" descr="https://thumbs.dreamstime.com/b/%D1%88%D0%BA%D0%BE-%D1%8C%D0%BD%D0%B8%D1%86%D0%B0-%D0%B5%D1%81%D1%82%D1%8C-%D0%B7%D0%B0%D0%B2%D1%82%D1%80%D0%B0%D0%BA-86292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046" y="1374378"/>
            <a:ext cx="3937454" cy="3445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2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93615"/>
            <a:ext cx="8596668" cy="619107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3400" b="1" dirty="0"/>
              <a:t>Ежедневно  контролируется: </a:t>
            </a:r>
          </a:p>
          <a:p>
            <a:pPr marL="0" indent="0" algn="just">
              <a:buNone/>
            </a:pPr>
            <a:r>
              <a:rPr lang="ru-RU" dirty="0"/>
              <a:t>• качество  поступления  всех  продуктов  питания</a:t>
            </a:r>
          </a:p>
          <a:p>
            <a:pPr marL="0" indent="0" algn="just">
              <a:buNone/>
            </a:pPr>
            <a:r>
              <a:rPr lang="ru-RU" dirty="0"/>
              <a:t>• сроки реализации  скоропортящихся  продуктов</a:t>
            </a:r>
          </a:p>
          <a:p>
            <a:pPr marL="0" indent="0" algn="just">
              <a:buNone/>
            </a:pPr>
            <a:r>
              <a:rPr lang="ru-RU" dirty="0"/>
              <a:t>•  технологии приготовления  блюд</a:t>
            </a:r>
          </a:p>
          <a:p>
            <a:pPr marL="0" indent="0" algn="just">
              <a:buNone/>
            </a:pPr>
            <a:r>
              <a:rPr lang="ru-RU" dirty="0"/>
              <a:t>•  правильность  обработки  овощей,  яиц;  </a:t>
            </a:r>
          </a:p>
          <a:p>
            <a:pPr marL="0" indent="0" algn="just">
              <a:buNone/>
            </a:pPr>
            <a:r>
              <a:rPr lang="ru-RU" dirty="0"/>
              <a:t>• правильность применения, согласно санитарным требованиям, инвентаря</a:t>
            </a:r>
          </a:p>
          <a:p>
            <a:pPr marL="0" indent="0" algn="just">
              <a:buNone/>
            </a:pPr>
            <a:r>
              <a:rPr lang="ru-RU" dirty="0"/>
              <a:t>•  правильность забора и хранения  суточных  проб;</a:t>
            </a:r>
          </a:p>
          <a:p>
            <a:pPr marL="0" indent="0" algn="just">
              <a:buNone/>
            </a:pPr>
            <a:r>
              <a:rPr lang="ru-RU" dirty="0"/>
              <a:t>• соблюдение  товарного  соседства  на  складах  сухих  и овощных  продуктов.</a:t>
            </a:r>
          </a:p>
          <a:p>
            <a:pPr marL="0" indent="0" algn="just">
              <a:buNone/>
            </a:pPr>
            <a:r>
              <a:rPr lang="ru-RU" dirty="0"/>
              <a:t>• отпуск готовой пищи с кухни. </a:t>
            </a:r>
          </a:p>
          <a:p>
            <a:pPr marL="0" indent="0" algn="just">
              <a:buNone/>
            </a:pPr>
            <a:r>
              <a:rPr lang="ru-RU" dirty="0"/>
              <a:t>• снятие  проб  с  последующей  отметкой  в  журнале  бракеража. </a:t>
            </a:r>
          </a:p>
          <a:p>
            <a:pPr marL="0" indent="0" algn="just">
              <a:buNone/>
            </a:pPr>
            <a:r>
              <a:rPr lang="ru-RU" sz="2000" b="1" dirty="0"/>
              <a:t>Также производится контроль за питанием по группам: </a:t>
            </a:r>
          </a:p>
          <a:p>
            <a:pPr marL="0" indent="0" algn="just">
              <a:buNone/>
            </a:pPr>
            <a:r>
              <a:rPr lang="ru-RU" dirty="0"/>
              <a:t> объем порций</a:t>
            </a:r>
          </a:p>
          <a:p>
            <a:pPr marL="0" indent="0" algn="just">
              <a:buNone/>
            </a:pPr>
            <a:r>
              <a:rPr lang="ru-RU" dirty="0"/>
              <a:t> </a:t>
            </a:r>
            <a:r>
              <a:rPr lang="ru-RU" dirty="0" err="1"/>
              <a:t>санитарно</a:t>
            </a:r>
            <a:r>
              <a:rPr lang="ru-RU" dirty="0"/>
              <a:t> - гигиенические нормы при приеме пищи</a:t>
            </a:r>
          </a:p>
          <a:p>
            <a:pPr marL="0" indent="0" algn="just">
              <a:buNone/>
            </a:pPr>
            <a:r>
              <a:rPr lang="ru-RU" dirty="0"/>
              <a:t> сервировка стола</a:t>
            </a:r>
          </a:p>
          <a:p>
            <a:pPr marL="0" indent="0" algn="just">
              <a:buNone/>
            </a:pPr>
            <a:r>
              <a:rPr lang="ru-RU" dirty="0"/>
              <a:t> Закладка </a:t>
            </a:r>
            <a:r>
              <a:rPr lang="ru-RU" dirty="0" smtClean="0"/>
              <a:t>продуктов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Ежедневно проводится витаминизация третьих и сладких блюд. </a:t>
            </a:r>
          </a:p>
          <a:p>
            <a:pPr marL="0" indent="0" algn="just">
              <a:buNone/>
            </a:pPr>
            <a:r>
              <a:rPr lang="ru-RU" dirty="0" smtClean="0"/>
              <a:t>Перед </a:t>
            </a:r>
            <a:r>
              <a:rPr lang="ru-RU" dirty="0"/>
              <a:t>работой работники пищеблока осматриваются на гнойничковые заболевания. </a:t>
            </a:r>
          </a:p>
          <a:p>
            <a:pPr marL="0" indent="0" algn="just">
              <a:buNone/>
            </a:pPr>
            <a:r>
              <a:rPr lang="ru-RU" dirty="0"/>
              <a:t>Для воспитанников, нуждающихся в замене продуктов питания по причине аллергической реакции разработан метод замены продуктов. Таблица составленная медсестрой строго соблюдается поваром, воспитателями и помощниками воспитателя.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7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1435" y="227798"/>
            <a:ext cx="3975026" cy="2981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21" y="246369"/>
            <a:ext cx="4726867" cy="28922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55" y="3209067"/>
            <a:ext cx="4648200" cy="3486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461" y="3307630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 по калорийности </a:t>
            </a:r>
            <a:r>
              <a:rPr lang="ru-RU" dirty="0" err="1" smtClean="0"/>
              <a:t>десткого</a:t>
            </a:r>
            <a:r>
              <a:rPr lang="ru-RU" dirty="0" smtClean="0"/>
              <a:t> сада №55 «</a:t>
            </a:r>
            <a:r>
              <a:rPr lang="ru-RU" dirty="0" err="1" smtClean="0"/>
              <a:t>Сулусчаан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849007"/>
              </p:ext>
            </p:extLst>
          </p:nvPr>
        </p:nvGraphicFramePr>
        <p:xfrm>
          <a:off x="1226344" y="1991510"/>
          <a:ext cx="7203281" cy="4617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8693"/>
                <a:gridCol w="529812"/>
                <a:gridCol w="635881"/>
                <a:gridCol w="929366"/>
                <a:gridCol w="782625"/>
                <a:gridCol w="733708"/>
                <a:gridCol w="782625"/>
                <a:gridCol w="781812"/>
                <a:gridCol w="1138759"/>
              </a:tblGrid>
              <a:tr h="280351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 smtClean="0">
                          <a:effectLst/>
                        </a:rPr>
                        <a:t> </a:t>
                      </a:r>
                      <a:r>
                        <a:rPr lang="ru-RU" sz="1800" u="none" strike="noStrike" dirty="0">
                          <a:effectLst/>
                        </a:rPr>
                        <a:t>дети с 1-3лет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ru-RU" dirty="0" smtClean="0"/>
                        <a:t>Дети 3-7лет</a:t>
                      </a:r>
                      <a:endParaRPr lang="ru-RU" dirty="0"/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90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Месяц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Белки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Жиры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Углеводы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Ккалл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Белки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Жиры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Углеводы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Ккалл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5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Январь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1492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1965</a:t>
                      </a:r>
                    </a:p>
                  </a:txBody>
                  <a:tcPr marL="9525" marR="9525" marT="9525" marB="0"/>
                </a:tc>
              </a:tr>
              <a:tr h="370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Февраль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186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1442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1863</a:t>
                      </a:r>
                    </a:p>
                  </a:txBody>
                  <a:tcPr marL="9525" marR="9525" marT="9525" marB="0"/>
                </a:tc>
              </a:tr>
              <a:tr h="255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Март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189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1451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1925</a:t>
                      </a:r>
                    </a:p>
                  </a:txBody>
                  <a:tcPr marL="9525" marR="9525" marT="9525" marB="0"/>
                </a:tc>
              </a:tr>
              <a:tr h="255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Апрель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184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1406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2305</a:t>
                      </a:r>
                    </a:p>
                  </a:txBody>
                  <a:tcPr marL="9525" marR="9525" marT="9525" marB="0"/>
                </a:tc>
              </a:tr>
              <a:tr h="255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Май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195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1484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1986</a:t>
                      </a:r>
                    </a:p>
                  </a:txBody>
                  <a:tcPr marL="9525" marR="9525" marT="9525" marB="0"/>
                </a:tc>
              </a:tr>
              <a:tr h="255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Июнь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171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1322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1753</a:t>
                      </a:r>
                    </a:p>
                  </a:txBody>
                  <a:tcPr marL="9525" marR="9525" marT="9525" marB="0"/>
                </a:tc>
              </a:tr>
              <a:tr h="19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Июль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192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1495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/>
                </a:tc>
              </a:tr>
              <a:tr h="255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Август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192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1497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</a:tr>
              <a:tr h="384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Сентябрь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194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1483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1981</a:t>
                      </a:r>
                    </a:p>
                  </a:txBody>
                  <a:tcPr marL="9525" marR="9525" marT="9525" marB="0"/>
                </a:tc>
              </a:tr>
              <a:tr h="370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Октябрь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1479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1906</a:t>
                      </a:r>
                    </a:p>
                  </a:txBody>
                  <a:tcPr marL="9525" marR="9525" marT="9525" marB="0"/>
                </a:tc>
              </a:tr>
              <a:tr h="255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Ноябрь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1395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1887</a:t>
                      </a:r>
                    </a:p>
                  </a:txBody>
                  <a:tcPr marL="9525" marR="9525" marT="9525" marB="0"/>
                </a:tc>
              </a:tr>
              <a:tr h="4869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Декбрь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190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1451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1964</a:t>
                      </a:r>
                    </a:p>
                  </a:txBody>
                  <a:tcPr marL="9525" marR="9525" marT="9525" marB="0"/>
                </a:tc>
              </a:tr>
              <a:tr h="255941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188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</a:rPr>
                        <a:t>1450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1964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7170" name="Picture 2" descr="https://avatars.mds.yandex.net/get-zen_doc/1898595/pub_60d38811b373b120f5f045bc_60d46947f1df2604d4214185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714" y="4410244"/>
            <a:ext cx="2905486" cy="2152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0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13937"/>
            <a:ext cx="8596668" cy="388077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Правильная организация санитарно-гигиенического режима в д/саду, своевременная и эффективная работа по медицинскому обслуживанию детей, чёткая организация питания, физического воспитания, закаливания детей, санитарно-просветительная работа с детьми, родителями и персоналом, все эти мероприятия, направленные на укрепление здоровья детей и снижение заболеваемости, дают положительные результаты: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с ухудшением состояния здоровья в период адаптации нет.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Профилактическим осмотром охвачены все дети.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Ведется работа по снижению заболеваемости.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 большая профилактическая работа.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просветительная работа.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дети охвачены пробой Манту, дети с выявленным виражом дополнительно диагностированы аллергеном туберкулезным рекомбинантным –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Диаскинтест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5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7196"/>
          </a:xfrm>
        </p:spPr>
        <p:txBody>
          <a:bodyPr/>
          <a:lstStyle/>
          <a:p>
            <a:r>
              <a:rPr lang="ru-RU" dirty="0" smtClean="0"/>
              <a:t>Краткая характеристика учреждения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26796"/>
            <a:ext cx="8596668" cy="48777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 55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Сулусчаан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является филиалом Автономной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некоммерческой дошкольной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Алмазик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осуществляет образовательную деятельность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лицензии Министерства образования Республики Саха (Якутия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регистрационный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0356 от 20 октября 2014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серия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14л 01№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0000086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(приложение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1), Устава АН ДОО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Алмазик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Положения о детском саде № 55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Сулусчаан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очная. Образование осуществляется на русском языке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детского сада является АН ДОО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Алмазик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находящийся по адресу Республика Саха (Якутия), г. Мирный, ул. Ленина, дом 14 «А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678170, Республика Саха (Якутия), г. Мирный, ул.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Московская, дом 15/1.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81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91636" y="374709"/>
            <a:ext cx="8596668" cy="900418"/>
          </a:xfrm>
        </p:spPr>
        <p:txBody>
          <a:bodyPr/>
          <a:lstStyle/>
          <a:p>
            <a:r>
              <a:rPr lang="ru-RU" dirty="0" err="1" smtClean="0"/>
              <a:t>Характристика</a:t>
            </a:r>
            <a:r>
              <a:rPr lang="ru-RU" dirty="0" smtClean="0"/>
              <a:t> групп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812" y="1251723"/>
            <a:ext cx="9050138" cy="22615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настоящее время </a:t>
            </a:r>
            <a:r>
              <a:rPr lang="ru-RU" dirty="0" smtClean="0">
                <a:solidFill>
                  <a:schemeClr val="tx1"/>
                </a:solidFill>
              </a:rPr>
              <a:t>функционирует семь групп общеразвивающей направленности с фактической наполняемостью 168 воспитанников: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Группа </a:t>
            </a:r>
            <a:r>
              <a:rPr lang="ru-RU" dirty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раннего возраста </a:t>
            </a:r>
            <a:r>
              <a:rPr lang="ru-RU" dirty="0" smtClean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-42</a:t>
            </a:r>
            <a:endParaRPr lang="ru-RU" dirty="0">
              <a:ln w="12700">
                <a:noFill/>
              </a:ln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Младшая </a:t>
            </a:r>
            <a:r>
              <a:rPr lang="ru-RU" dirty="0" smtClean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группа-51</a:t>
            </a:r>
            <a:endParaRPr lang="ru-RU" dirty="0">
              <a:ln w="12700">
                <a:noFill/>
              </a:ln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Средняя группа -</a:t>
            </a:r>
            <a:r>
              <a:rPr lang="ru-RU" dirty="0" smtClean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22</a:t>
            </a:r>
            <a:endParaRPr lang="ru-RU" dirty="0">
              <a:ln w="12700">
                <a:noFill/>
              </a:ln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Старшая группа – </a:t>
            </a:r>
            <a:r>
              <a:rPr lang="ru-RU" dirty="0" smtClean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27</a:t>
            </a:r>
            <a:endParaRPr lang="ru-RU" dirty="0">
              <a:ln w="12700">
                <a:noFill/>
              </a:ln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Подготовительная группа – </a:t>
            </a:r>
            <a:r>
              <a:rPr lang="ru-RU" dirty="0" smtClean="0">
                <a:ln w="12700">
                  <a:noFill/>
                </a:ln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itchFamily="18" charset="0"/>
              </a:rPr>
              <a:t>26</a:t>
            </a:r>
            <a:endParaRPr lang="ru-RU" dirty="0">
              <a:ln w="12700">
                <a:noFill/>
              </a:ln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3" b="5600"/>
          <a:stretch/>
        </p:blipFill>
        <p:spPr>
          <a:xfrm>
            <a:off x="791636" y="3513245"/>
            <a:ext cx="3657600" cy="2596388"/>
          </a:xfrm>
          <a:prstGeom prst="rect">
            <a:avLst/>
          </a:prstGeom>
        </p:spPr>
      </p:pic>
      <p:pic>
        <p:nvPicPr>
          <p:cNvPr id="1030" name="Picture 6" descr="https://webattach.mail.yandex.net/message_part_real/IMG_8073.jpg?exif_rotate=y&amp;no_disposition=y&amp;name=IMG_8073.jpg&amp;sid=YWVzX3NpZDp7ImFlc0tleUlkIjoiMTc4IiwiaG1hY0tleUlkIjoiMTc4IiwiaXZCYXNlNjQiOiJObFNIMXc4TFJaVVB0K3h0WktXc2lnPT0iLCJzaWRCYXNlNjQiOiJXMTNzZU5iemF2R1VGNVlEL1pYSldMMFZodmU0OWhVcjZLWWo0anJCRUt0RndYazM3M3F0K2g5SllkNHVjN0t5MzhBWnF0NWZUdFZqSDYrWldENmxiaVErK05xeDZhZktZWndyaE1JWXNRVFhRVW9vcmtkTG84UGxDRnZpbjRVNG0xbW1UaW9VejQ2ZzI5dmJ3U2NZd3c9PSIsImhtYWNCYXNlNjQiOiJGUy9JM0w3M0hmR1ZzdzU1eTNOWWdKeTk3RGdEcDVHOHI4aG51cXRadkFFPSJ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04" y="3513245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7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ВНОВЬ ПОСТУПИВШИМИ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62" y="2004969"/>
            <a:ext cx="8030438" cy="455522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Знакомство  с ребёнком начинается с изучения </a:t>
            </a:r>
            <a:r>
              <a:rPr lang="ru-RU" dirty="0" smtClean="0"/>
              <a:t>документов: формы </a:t>
            </a:r>
            <a:r>
              <a:rPr lang="ru-RU" dirty="0"/>
              <a:t>№026-у, диспансерного листа, которые оформляются в детской поликлинике по месту жительства. Заполняются данные по анамнезу, уточняются индивидуальные особенности ребенка (аллергия на продукты, реакции на вакцинацию и т.д.) заводится карта истории развития ребенка ф № 112-у. Родители знакомятся с правилами детского сада.</a:t>
            </a:r>
          </a:p>
          <a:p>
            <a:r>
              <a:rPr lang="ru-RU" dirty="0"/>
              <a:t>Новые дети поступают в группу не более 2-3 человек в неделю. В целях профилактики переутомления и перевозбуждения нервной системы, период посещения  сокращается в первые 2 дня до 1-2 часов;  на 3-5 день  до 4часов; на 6 день - 6 часов и далее.</a:t>
            </a:r>
          </a:p>
          <a:p>
            <a:r>
              <a:rPr lang="ru-RU" dirty="0"/>
              <a:t>Дневной сон в этот период предлагается провести дома. </a:t>
            </a:r>
          </a:p>
          <a:p>
            <a:r>
              <a:rPr lang="ru-RU" dirty="0"/>
              <a:t>При ежедневном обходе групп  медицинский персонал обращает внимание   на состояние здоровья ребенка, его  поведение, аппетит и сон.</a:t>
            </a:r>
          </a:p>
          <a:p>
            <a:r>
              <a:rPr lang="ru-RU" dirty="0"/>
              <a:t>Даются  советы по режиму дня и уходу.</a:t>
            </a:r>
          </a:p>
          <a:p>
            <a:r>
              <a:rPr lang="ru-RU" dirty="0"/>
              <a:t> Обычно ребёнок адаптируется за 1-2 месяца,  при  условии регулярного посещения детского сада.</a:t>
            </a:r>
          </a:p>
          <a:p>
            <a:pPr marL="0" indent="0">
              <a:buNone/>
            </a:pPr>
            <a:r>
              <a:rPr lang="ru-RU" dirty="0"/>
              <a:t>Признаки  завершения адаптации:</a:t>
            </a:r>
          </a:p>
          <a:p>
            <a:pPr lvl="0"/>
            <a:r>
              <a:rPr lang="ru-RU" dirty="0"/>
              <a:t>Адекватное поведение</a:t>
            </a:r>
          </a:p>
          <a:p>
            <a:pPr lvl="0"/>
            <a:r>
              <a:rPr lang="ru-RU" dirty="0"/>
              <a:t>Положительное  эмоциональное  состояние</a:t>
            </a:r>
          </a:p>
          <a:p>
            <a:pPr lvl="0"/>
            <a:r>
              <a:rPr lang="ru-RU" dirty="0"/>
              <a:t>Хороший сон, аппетит, прибавка  веса по возрасту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100" name="Picture 4" descr="http://www.eduportal44.ru/Kostroma_EDU/ds2/DocLib6/%D0%B0%D0%B4%D0%B0%D0%BF%D1%82%D0%B0%D1%86%D0%B8%D1%8F%20%D0%BA%D0%BE%D0%BD%D1%81%20(1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1" t="12267" r="4912" b="17519"/>
          <a:stretch/>
        </p:blipFill>
        <p:spPr bwMode="auto">
          <a:xfrm>
            <a:off x="8128932" y="1744911"/>
            <a:ext cx="3447876" cy="4815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1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Медицинская деятельность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885266" cy="38807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Медицинское обслуживание воспитанников осуществляет средний медицинский персонал – </a:t>
            </a:r>
            <a:r>
              <a:rPr lang="ru-RU" dirty="0" smtClean="0"/>
              <a:t>старшая медсестра Сагалуева О.А. и медсестра </a:t>
            </a:r>
            <a:r>
              <a:rPr lang="ru-RU" dirty="0" err="1" smtClean="0"/>
              <a:t>Аширбаева</a:t>
            </a:r>
            <a:r>
              <a:rPr lang="ru-RU" dirty="0" smtClean="0"/>
              <a:t> М.Х.</a:t>
            </a:r>
            <a:endParaRPr lang="ru-RU" dirty="0"/>
          </a:p>
          <a:p>
            <a:pPr algn="just"/>
            <a:r>
              <a:rPr lang="ru-RU" dirty="0"/>
              <a:t>Работа медицинской деятельности в филиале – детский сад </a:t>
            </a:r>
            <a:r>
              <a:rPr lang="ru-RU" dirty="0" smtClean="0"/>
              <a:t>№55 </a:t>
            </a:r>
            <a:r>
              <a:rPr lang="ru-RU" dirty="0"/>
              <a:t>осуществляется на основании Приложения №8 к лицензии № ЛО- 14-01-001234 от 22/10-2013 г на осуществление медицинской деятельности. </a:t>
            </a:r>
            <a:r>
              <a:rPr lang="ru-RU" dirty="0" smtClean="0"/>
              <a:t>Для </a:t>
            </a:r>
            <a:r>
              <a:rPr lang="ru-RU" dirty="0"/>
              <a:t>проведения </a:t>
            </a:r>
            <a:r>
              <a:rPr lang="ru-RU" dirty="0" err="1"/>
              <a:t>лечебно</a:t>
            </a:r>
            <a:r>
              <a:rPr lang="ru-RU" dirty="0"/>
              <a:t>–профилактической работы в учреждении функционирует медицинский кабинет. Кабинет оснащен согласно требованиям </a:t>
            </a:r>
            <a:r>
              <a:rPr lang="ru-RU" dirty="0" err="1"/>
              <a:t>СанПин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2" name="Picture 4" descr="https://i.pinimg.com/736x/d6/92/09/d69209f260a23d1c0b39107227704297--hospitals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63" y="1930400"/>
            <a:ext cx="2974114" cy="39641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2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142875"/>
            <a:ext cx="8596668" cy="1320800"/>
          </a:xfrm>
        </p:spPr>
        <p:txBody>
          <a:bodyPr/>
          <a:lstStyle/>
          <a:p>
            <a:r>
              <a:rPr lang="ru-RU" dirty="0"/>
              <a:t>Нормативное правовое обеспечение медицинского обслуживания детей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6249" y="1371600"/>
            <a:ext cx="9458325" cy="54864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В настоящее время на федеральном уровне действуют следующие нормативные документы,  регламентирующие  порядок  организации  и  осуществления  медицинского обслуживания детей: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•	Федеральный  закон  от  30.03.1999  №  52-ФЗ  "О  санитарно-эпидемиологическом благополучии населения";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•	Федеральный закон от 24.07.1998 № 124-ФЗ "Об основных гарантиях прав ребенка в  Российской Федерации";  </a:t>
            </a:r>
          </a:p>
          <a:p>
            <a:pPr marL="447675" indent="-447675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•	Федеральный  закон  от  21.11.2011  N  323-ФЗ(ред.  от  25.06.2012)"Об  основах  охраны здоровья граждан в Российской Федерации"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b="1" dirty="0"/>
              <a:t>Порядок организации оказания первичной медико-санитарной помощи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•	утв. приказом </a:t>
            </a:r>
            <a:r>
              <a:rPr lang="ru-RU" sz="1300" dirty="0" err="1"/>
              <a:t>Минздравсоцразвития</a:t>
            </a:r>
            <a:r>
              <a:rPr lang="ru-RU" sz="1300" dirty="0"/>
              <a:t> России от 29.07.2005 № 487 «Инструкция по внедрению оздоровительных технологий в деятельность образовательных учреждений»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•	утв. приказом Минздрава России от 04.04.2003 № 139 «Санитарно-эпидемиологические правила и нормативы " Санитарно-эпидемиологические требования к  устройству, содержанию и организации режима работы в дошкольных организациях СанПиН 2.4.1.3049-13 – 10 утв. постановлением Главного государственного санитарного врача РФ от « 29» мая 2013 г. №28564;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b="1" dirty="0"/>
              <a:t>Инструкция по проведению профилактических осмотров детей дошкольного и школьного возрастов: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•	На  основе  медико-экономических  нормативов,  утв.  приказом </a:t>
            </a:r>
            <a:r>
              <a:rPr lang="ru-RU" sz="1300" dirty="0" err="1"/>
              <a:t>Минздравмедпрома</a:t>
            </a:r>
            <a:r>
              <a:rPr lang="ru-RU" sz="1300" dirty="0"/>
              <a:t> России от 14.03.1995 № 60;  приказ  Минздрава  России  и  Минобразования  России  от  30.06.1992  №  186/272  "О совершенствовании  системы  медицинского  обеспечения  детей  в  образовательных учреждениях"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•	письмо </a:t>
            </a:r>
            <a:r>
              <a:rPr lang="ru-RU" sz="1300" dirty="0" err="1"/>
              <a:t>Минобрнауки</a:t>
            </a:r>
            <a:r>
              <a:rPr lang="ru-RU" sz="1300" dirty="0"/>
              <a:t> России от 22.04.2009 № 03768 "О медицинском обслуживании детей в дошкольных образовательных учреждениях"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/>
              <a:t>Основополагающим документом, фиксирующим необходимость  медицинского обслуживания воспитанников, является Устав АН ДОО «</a:t>
            </a:r>
            <a:r>
              <a:rPr lang="ru-RU" sz="1300" dirty="0" err="1"/>
              <a:t>Алмазик</a:t>
            </a:r>
            <a:r>
              <a:rPr lang="ru-RU" sz="1300" dirty="0"/>
              <a:t>». </a:t>
            </a:r>
          </a:p>
        </p:txBody>
      </p:sp>
      <p:pic>
        <p:nvPicPr>
          <p:cNvPr id="3074" name="Picture 2" descr="Со всем перечнем документов вы можете ознакомиться на сайте МАУ ДО &amp;quot;Де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24" y="4953000"/>
            <a:ext cx="1983133" cy="19831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0587" y="800450"/>
            <a:ext cx="8596668" cy="757806"/>
          </a:xfrm>
        </p:spPr>
        <p:txBody>
          <a:bodyPr/>
          <a:lstStyle/>
          <a:p>
            <a:r>
              <a:rPr lang="ru-RU" dirty="0"/>
              <a:t>Оснащение медицинского блока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846" y="2256640"/>
            <a:ext cx="8596668" cy="467395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Медицинский блок включает в себя: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медицинский кабинет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прививочный кабинет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Кабинет для оксигенотерапии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Медицинское обслуживание осуществляют: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Врач-педиатр – два раза в неделю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Старшая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медицинская сестра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Медицинская сестра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кабинет  укомплектован, согласно санитарным требованиям.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медицинском кабинете имеется: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письменных стола, стулья, шкафы для хранения карточек, историй развития детей и медицинской документации, весы медицинские, ростомер, компьютер, 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динамометр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кистевой, секундомер,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оториноскоп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набором воронок, набор воздуховодов для искусственного дыхания, мешок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Амбу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грелка медицинская, пузырь для льда, носилки, травматологическая укладка, комплект зондов желудочных, биксы, стерилизатор, набор шин,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плантограф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стетофонендоскоп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тонометр (детский и взрослый),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рециркулятор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2.</a:t>
            </a:r>
          </a:p>
          <a:p>
            <a:pPr>
              <a:buNone/>
            </a:pP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https://sch1223s.mskobr.ru/images/cms/data/preview/medcab_15143739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15958" r="7785" b="15383"/>
          <a:stretch/>
        </p:blipFill>
        <p:spPr bwMode="auto">
          <a:xfrm>
            <a:off x="100667" y="583158"/>
            <a:ext cx="2539920" cy="1153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fa/b7/f2/fab7f2eaf2381a7ad736d9777498012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83" y="1995183"/>
            <a:ext cx="3599091" cy="23456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0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7321" y="624980"/>
            <a:ext cx="6973321" cy="5691929"/>
          </a:xfrm>
        </p:spPr>
        <p:txBody>
          <a:bodyPr>
            <a:normAutofit/>
          </a:bodyPr>
          <a:lstStyle/>
          <a:p>
            <a:pPr marL="0" indent="34290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dirty="0"/>
              <a:t>	</a:t>
            </a:r>
            <a:r>
              <a:rPr lang="ru-RU" altLang="ru-RU" b="1" dirty="0"/>
              <a:t>В прививочном кабинете имеется:</a:t>
            </a:r>
            <a:r>
              <a:rPr lang="ru-RU" altLang="ru-RU" dirty="0"/>
              <a:t> шкафы аптечные, холодильник для вакцины, холодильник для пузырей со льдом и медикаментов, температурный режим хранения которых не должен превышать 10</a:t>
            </a:r>
            <a:r>
              <a:rPr lang="ru-RU" altLang="ru-RU" baseline="30000" dirty="0"/>
              <a:t>0</a:t>
            </a:r>
            <a:r>
              <a:rPr lang="ru-RU" altLang="ru-RU" dirty="0"/>
              <a:t>С, два медицинских столика (с набором для прививочной работы и средствами оказания неотложной помощи), кушетка, умывальные раковины, тонометр с детской манжеткой, жгут резиновый, шприцы одноразовые 1,0 m</a:t>
            </a:r>
            <a:r>
              <a:rPr lang="en-US" altLang="ru-RU" dirty="0"/>
              <a:t>l</a:t>
            </a:r>
            <a:r>
              <a:rPr lang="ru-RU" altLang="ru-RU" dirty="0"/>
              <a:t>, 2,0 m</a:t>
            </a:r>
            <a:r>
              <a:rPr lang="en-US" altLang="ru-RU" dirty="0"/>
              <a:t>l</a:t>
            </a:r>
            <a:r>
              <a:rPr lang="ru-RU" altLang="ru-RU" dirty="0"/>
              <a:t>, 5 m</a:t>
            </a:r>
            <a:r>
              <a:rPr lang="en-US" altLang="ru-RU" dirty="0"/>
              <a:t>l</a:t>
            </a:r>
            <a:r>
              <a:rPr lang="ru-RU" altLang="ru-RU" dirty="0"/>
              <a:t>, 10 m</a:t>
            </a:r>
            <a:r>
              <a:rPr lang="en-US" altLang="ru-RU" dirty="0"/>
              <a:t>l</a:t>
            </a:r>
            <a:r>
              <a:rPr lang="ru-RU" altLang="ru-RU" dirty="0"/>
              <a:t>, система для внутривенной </a:t>
            </a:r>
            <a:r>
              <a:rPr lang="ru-RU" altLang="ru-RU" dirty="0" err="1"/>
              <a:t>инфузии</a:t>
            </a:r>
            <a:r>
              <a:rPr lang="ru-RU" altLang="ru-RU" dirty="0"/>
              <a:t>, пинцеты, термометр медицинский, грелка резиновая, лоток почкообразный, </a:t>
            </a:r>
            <a:r>
              <a:rPr lang="ru-RU" altLang="ru-RU" dirty="0" err="1"/>
              <a:t>рециркулятор</a:t>
            </a:r>
            <a:r>
              <a:rPr lang="ru-RU" altLang="ru-RU" dirty="0"/>
              <a:t> стационарный. Так же в процедурном кабинете имеется: аптечка для оказания первой медицинской помощи, журнал экстренных ситуаций, укладка «Для </a:t>
            </a:r>
            <a:r>
              <a:rPr lang="ru-RU" altLang="ru-RU" dirty="0" err="1"/>
              <a:t>демеркуризации</a:t>
            </a:r>
            <a:r>
              <a:rPr lang="ru-RU" altLang="ru-RU" dirty="0"/>
              <a:t>», «</a:t>
            </a:r>
            <a:r>
              <a:rPr lang="ru-RU" altLang="ru-RU" dirty="0" err="1"/>
              <a:t>Педикулёзная</a:t>
            </a:r>
            <a:r>
              <a:rPr lang="ru-RU" altLang="ru-RU" dirty="0"/>
              <a:t>», «ВИЧ».</a:t>
            </a:r>
            <a:endParaRPr lang="ru-RU" altLang="ru-RU" sz="1600" dirty="0">
              <a:latin typeface="Calibri" panose="020F0502020204030204" pitchFamily="34" charset="0"/>
            </a:endParaRPr>
          </a:p>
          <a:p>
            <a:pPr marL="0" indent="34290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b="1" dirty="0"/>
              <a:t>	Обеспеченность дезинфицирующими и моющими средствами:</a:t>
            </a:r>
            <a:r>
              <a:rPr lang="ru-RU" altLang="ru-RU" dirty="0"/>
              <a:t> </a:t>
            </a:r>
            <a:r>
              <a:rPr lang="ru-RU" altLang="ru-RU" i="1" dirty="0"/>
              <a:t>«</a:t>
            </a:r>
            <a:r>
              <a:rPr lang="ru-RU" altLang="ru-RU" i="1" dirty="0" err="1"/>
              <a:t>Дез</a:t>
            </a:r>
            <a:r>
              <a:rPr lang="ru-RU" altLang="ru-RU" i="1" dirty="0"/>
              <a:t>-Хлор</a:t>
            </a:r>
            <a:r>
              <a:rPr lang="ru-RU" altLang="ru-RU" i="1" dirty="0" smtClean="0"/>
              <a:t>», «</a:t>
            </a:r>
            <a:r>
              <a:rPr lang="ru-RU" altLang="ru-RU" i="1" dirty="0" err="1"/>
              <a:t>Диадез</a:t>
            </a:r>
            <a:r>
              <a:rPr lang="ru-RU" altLang="ru-RU" i="1" dirty="0"/>
              <a:t>», «</a:t>
            </a:r>
            <a:r>
              <a:rPr lang="ru-RU" altLang="ru-RU" i="1" dirty="0" err="1"/>
              <a:t>Дезактив</a:t>
            </a:r>
            <a:r>
              <a:rPr lang="ru-RU" altLang="ru-RU" i="1" dirty="0"/>
              <a:t>+»</a:t>
            </a:r>
            <a:r>
              <a:rPr lang="ru-RU" altLang="ru-RU" dirty="0"/>
              <a:t>; условия хранения - </a:t>
            </a:r>
            <a:r>
              <a:rPr lang="ru-RU" altLang="ru-RU" i="1" dirty="0"/>
              <a:t>имеются</a:t>
            </a:r>
            <a:r>
              <a:rPr lang="ru-RU" altLang="ru-RU" dirty="0"/>
              <a:t>; журнал учета – </a:t>
            </a:r>
            <a:r>
              <a:rPr lang="ru-RU" altLang="ru-RU" i="1" dirty="0"/>
              <a:t>ведется</a:t>
            </a:r>
            <a:r>
              <a:rPr lang="ru-RU" altLang="ru-RU" dirty="0"/>
              <a:t>; моющие средства в достаточном количестве.</a:t>
            </a:r>
            <a:endParaRPr lang="ru-RU" altLang="ru-RU" dirty="0">
              <a:latin typeface="Calibri" panose="020F0502020204030204" pitchFamily="34" charset="0"/>
            </a:endParaRPr>
          </a:p>
          <a:p>
            <a:pPr marL="0" indent="34290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ru-RU" altLang="ru-RU" dirty="0">
              <a:latin typeface="Calibri" panose="020F0502020204030204" pitchFamily="34" charset="0"/>
            </a:endParaRPr>
          </a:p>
          <a:p>
            <a:pPr marL="0" indent="342900">
              <a:lnSpc>
                <a:spcPct val="120000"/>
              </a:lnSpc>
            </a:pPr>
            <a:endParaRPr lang="ru-RU" dirty="0"/>
          </a:p>
        </p:txBody>
      </p:sp>
      <p:pic>
        <p:nvPicPr>
          <p:cNvPr id="3074" name="Picture 2" descr="https://kodirovanie.net/uploadedFiles/newsimages/big/doctors-needl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13" y="3007455"/>
            <a:ext cx="3863131" cy="28973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584" y="523875"/>
            <a:ext cx="8596668" cy="609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Отчет по заболеваемости за 2021год</a:t>
            </a:r>
            <a:endParaRPr lang="ru-RU" dirty="0"/>
          </a:p>
        </p:txBody>
      </p:sp>
      <p:pic>
        <p:nvPicPr>
          <p:cNvPr id="4100" name="Picture 4" descr="https://avatars.mds.yandex.net/get-mpic/5209894/img_id8249915697579254244.jpeg/or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691">
            <a:off x="385559" y="228599"/>
            <a:ext cx="1079561" cy="120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moskovskayaklinika.ru/wp-content/uploads/2020/06/noroot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0" y="3905250"/>
            <a:ext cx="2679700" cy="2679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228910"/>
              </p:ext>
            </p:extLst>
          </p:nvPr>
        </p:nvGraphicFramePr>
        <p:xfrm>
          <a:off x="1534584" y="1080910"/>
          <a:ext cx="8143874" cy="55135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0331"/>
                <a:gridCol w="685801"/>
                <a:gridCol w="702945"/>
                <a:gridCol w="702945"/>
                <a:gridCol w="685801"/>
                <a:gridCol w="685801"/>
                <a:gridCol w="737233"/>
                <a:gridCol w="737233"/>
                <a:gridCol w="565784"/>
              </a:tblGrid>
              <a:tr h="2586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 болезни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Всего 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от 1-3 лет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от 3-5 лет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6-7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6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случаи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дни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случаи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дни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случаи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дни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случаи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дни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Общая заболеваемость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1067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8229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455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3597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3767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865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ОРВИ, грипп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981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7564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3329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456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3507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Бронхит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Бронхиальная астма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Ветряная оспа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травмы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Прочие всего: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68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521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188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213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Болезни ЖКТ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176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87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Болезни МПС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Болезни глаза и придатков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Болезни уха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Болезни кожи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другие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другие (ковид)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ЧДБ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Среднесписочный состав детей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3689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Число пропусков дней на 1 ребенка по болезни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46,4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3689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Средняя продолжительность заболевания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7,71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7,91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7,66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7,21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Количество случаев на 1 ребенка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6,02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9,98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20816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индекс здоровья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11,3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8,8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11,0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16,0</a:t>
                      </a:r>
                      <a:endParaRPr lang="ru-RU" sz="12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пропущено д/дн по болезни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8226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3597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3764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865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пропущено д/дн всего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25221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6164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16730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2327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проведено д/дн всего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22006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5139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11789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5078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детодни (план)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27224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  <a:tr h="186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% выполнения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81%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9" marR="4359" marT="4359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1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898</TotalTime>
  <Words>1691</Words>
  <Application>Microsoft Office PowerPoint</Application>
  <PresentationFormat>Широкоэкранный</PresentationFormat>
  <Paragraphs>592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Microsoft JhengHei</vt:lpstr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МЕДИЦИНСКАЯ ДЕЯТЕЛЬНОСТЬ  Детский сад №55«Сулусчаан»  филиал АН ДОО «АЛМАЗИК»</vt:lpstr>
      <vt:lpstr>Краткая характеристика учреждения</vt:lpstr>
      <vt:lpstr>Характристика групп</vt:lpstr>
      <vt:lpstr>РАБОТА С ВНОВЬ ПОСТУПИВШИМИ ДЕТЬМИ</vt:lpstr>
      <vt:lpstr>Медицинская деятельность </vt:lpstr>
      <vt:lpstr>Нормативное правовое обеспечение медицинского обслуживания детей</vt:lpstr>
      <vt:lpstr>Оснащение медицинского блока</vt:lpstr>
      <vt:lpstr>Презентация PowerPoint</vt:lpstr>
      <vt:lpstr>Отчет по заболеваемости за 2021год</vt:lpstr>
      <vt:lpstr>Анализ выполнения плана иммунизации в дестком саду №55 за 2020-2021гг.</vt:lpstr>
      <vt:lpstr>Физкультурно-оздоровительная работа</vt:lpstr>
      <vt:lpstr>ГРУППЫ ЗДОРОВЬЯ ДЕТЕЙ   ПОСЛЕ  МЕДИЦИНСКОГО  ОСМОТРА  УЗКИМИ СПЕЦИАЛИСТАМИ В 2021 ГОДУ</vt:lpstr>
      <vt:lpstr>Противоэпидемическая работа</vt:lpstr>
      <vt:lpstr>Презентация PowerPoint</vt:lpstr>
      <vt:lpstr>Питание </vt:lpstr>
      <vt:lpstr>Презентация PowerPoint</vt:lpstr>
      <vt:lpstr>Презентация PowerPoint</vt:lpstr>
      <vt:lpstr>Отчет по калорийности десткого сада №55 «Сулусчаан»</vt:lpstr>
      <vt:lpstr>Вывод: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Сагалуева Оюна Алексеевна</dc:creator>
  <cp:lastModifiedBy>Сагалуева Оюна Алексеевна</cp:lastModifiedBy>
  <cp:revision>35</cp:revision>
  <dcterms:created xsi:type="dcterms:W3CDTF">2022-05-06T04:04:43Z</dcterms:created>
  <dcterms:modified xsi:type="dcterms:W3CDTF">2022-05-16T08:44:42Z</dcterms:modified>
</cp:coreProperties>
</file>