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09" r:id="rId2"/>
    <p:sldId id="313" r:id="rId3"/>
    <p:sldId id="316" r:id="rId4"/>
    <p:sldId id="340" r:id="rId5"/>
    <p:sldId id="312" r:id="rId6"/>
    <p:sldId id="319" r:id="rId7"/>
    <p:sldId id="320" r:id="rId8"/>
    <p:sldId id="321" r:id="rId9"/>
    <p:sldId id="326" r:id="rId10"/>
    <p:sldId id="341" r:id="rId11"/>
    <p:sldId id="327" r:id="rId12"/>
    <p:sldId id="342" r:id="rId13"/>
    <p:sldId id="334" r:id="rId14"/>
    <p:sldId id="343" r:id="rId15"/>
    <p:sldId id="344" r:id="rId16"/>
    <p:sldId id="345" r:id="rId17"/>
    <p:sldId id="347" r:id="rId18"/>
    <p:sldId id="349" r:id="rId19"/>
    <p:sldId id="351" r:id="rId20"/>
    <p:sldId id="354" r:id="rId21"/>
    <p:sldId id="35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3ED"/>
    <a:srgbClr val="4580D7"/>
    <a:srgbClr val="F7994B"/>
    <a:srgbClr val="6600FF"/>
    <a:srgbClr val="7CC6B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1" autoAdjust="0"/>
    <p:restoredTop sz="91484" autoAdjust="0"/>
  </p:normalViewPr>
  <p:slideViewPr>
    <p:cSldViewPr>
      <p:cViewPr varScale="1">
        <p:scale>
          <a:sx n="103" d="100"/>
          <a:sy n="103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4254745040321766E-2"/>
          <c:y val="6.1946790765554406E-2"/>
          <c:w val="0.84834135227483998"/>
          <c:h val="0.7743362831858405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93366"/>
            </a:solidFill>
            <a:ln w="1269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6"/>
                <c:pt idx="0">
                  <c:v>1группа</c:v>
                </c:pt>
                <c:pt idx="2">
                  <c:v>2группа</c:v>
                </c:pt>
                <c:pt idx="4">
                  <c:v>3группа</c:v>
                </c:pt>
                <c:pt idx="5">
                  <c:v>4группа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6"/>
                <c:pt idx="0">
                  <c:v>61</c:v>
                </c:pt>
                <c:pt idx="1">
                  <c:v>0</c:v>
                </c:pt>
                <c:pt idx="2">
                  <c:v>85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CC"/>
            </a:solidFill>
            <a:ln w="1269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6"/>
                <c:pt idx="0">
                  <c:v>1группа</c:v>
                </c:pt>
                <c:pt idx="2">
                  <c:v>2группа</c:v>
                </c:pt>
                <c:pt idx="4">
                  <c:v>3группа</c:v>
                </c:pt>
                <c:pt idx="5">
                  <c:v>4группа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6"/>
                <c:pt idx="0">
                  <c:v>40</c:v>
                </c:pt>
                <c:pt idx="1">
                  <c:v>0</c:v>
                </c:pt>
                <c:pt idx="2">
                  <c:v>95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463174080"/>
        <c:axId val="-1463177888"/>
        <c:axId val="0"/>
      </c:bar3DChart>
      <c:catAx>
        <c:axId val="-146317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46317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463177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46317408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659F9B-3625-4283-A883-782781B0A65A}" type="datetimeFigureOut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35CEF9-4BB6-4D48-9FD9-1D00171EC2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08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5CEF9-4BB6-4D48-9FD9-1D00171EC22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69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5CEF9-4BB6-4D48-9FD9-1D00171EC22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10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5CEF9-4BB6-4D48-9FD9-1D00171EC22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86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5CEF9-4BB6-4D48-9FD9-1D00171EC22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3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82B9-E3ED-411E-98C9-CC7B07A2FAC9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A32E-A4EB-46E6-8B8F-C685FAA37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300B-7013-49BF-8192-687706525F30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8C01-DC1B-4E49-B3A5-67AB5C9A48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5CF1-504D-4F25-8AA0-42C4D203E4D5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98A1-180A-4DC5-B629-08A533DF3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C904-F7D4-46A6-82D6-8D8DCF82D2B2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DF20-24AA-43D6-8734-0BF4357133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C31D-EC12-45F0-985C-50DA56FBB415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2A5E-37C4-4270-9402-6861DBAF20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B84-3FC5-4180-8A8F-2FF156091923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2F3C-D179-4901-8375-C9CAB32F3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9FC1-2099-4C40-9A21-54C697643515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E633-51AE-435E-A2FD-562B450BA9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57CB-0F52-45DE-9B5E-F18FA49C1B13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216-293E-48A6-A5EF-74BFDB2056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9591-B07C-409C-8AE7-0FFDAA0D2B9F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FB9D-E64F-4927-AF60-F19C7E295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D6A4-11E2-49E3-9852-D4B43BAFC575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4940-9226-49AD-86F4-9ED2186384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2369-55EC-447B-9266-8FBAAD10BA5C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EAF-DCF4-4F9D-924C-D49B24DB6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5C116-EA0C-46B3-9760-EA83A97AE53A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AA409-062D-498A-8C4C-DDBDD6EA21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wheel spokes="3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2149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1"/>
            <a:ext cx="8429684" cy="1925911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МЕДИЦИНСКАЯ ДЕЯТЕЛЬНОСТЬ</a:t>
            </a:r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Детский сад №54 «Белоснежка»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филиал АН ДОО «АЛМАЗИК»</a:t>
            </a:r>
            <a:endParaRPr lang="ru-RU" sz="2400" b="1" dirty="0" smtClean="0">
              <a:ln>
                <a:solidFill>
                  <a:srgbClr val="7030A0"/>
                </a:solidFill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2151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364088" y="2449734"/>
            <a:ext cx="3779912" cy="19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9958" y="2500306"/>
            <a:ext cx="33181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Адрес: 678170  </a:t>
            </a:r>
          </a:p>
          <a:p>
            <a:pPr lvl="0"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г. Мирный РС(Я) </a:t>
            </a:r>
          </a:p>
          <a:p>
            <a:pPr lvl="0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ул. 40 лет Октября,    дом 5</a:t>
            </a:r>
          </a:p>
          <a:p>
            <a:pPr lvl="0"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Телефон: 3-44-61</a:t>
            </a:r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</a:p>
          <a:p>
            <a:pPr lvl="0" algn="ctr">
              <a:defRPr/>
            </a:pPr>
            <a:endParaRPr lang="ru-RU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lvl="0" algn="ctr"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lvl="0"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Учредитель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АК «АЛРОСА»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(ПАО), </a:t>
            </a:r>
          </a:p>
          <a:p>
            <a:pPr lvl="0"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Администрация МО- </a:t>
            </a:r>
            <a:r>
              <a:rPr lang="ru-RU" b="1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Мирнинский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район</a:t>
            </a:r>
            <a:endParaRPr lang="ru-RU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5159" y="1940712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286388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F:\1 Фото для сайта\Фото-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858344" y="-6643758"/>
            <a:ext cx="1714512" cy="1285884"/>
          </a:xfrm>
          <a:prstGeom prst="rect">
            <a:avLst/>
          </a:prstGeom>
          <a:noFill/>
        </p:spPr>
      </p:pic>
      <p:pic>
        <p:nvPicPr>
          <p:cNvPr id="12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63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Белоснежка4 копия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9454" y="1928802"/>
            <a:ext cx="1785950" cy="24288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07" y="2425952"/>
            <a:ext cx="3968486" cy="5929330"/>
          </a:xfrm>
          <a:prstGeom prst="rect">
            <a:avLst/>
          </a:prstGeom>
        </p:spPr>
      </p:pic>
    </p:spTree>
  </p:cSld>
  <p:clrMapOvr>
    <a:masterClrMapping/>
  </p:clrMapOvr>
  <p:transition spd="med" advClick="0" advTm="6312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ОРГАНИЗАЦИЯ ЛЕЧЕБНО-ПРОФИЛАКТИЧЕСКОЙ РАБОТЫ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33357"/>
            <a:ext cx="84296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Основная задача  детского сада: заложить основы  крепкого здоровья; развитие всесторонней личности дошкольника; повышение физической  работоспособности ребёнка с учётом его индивидуальных способностей.</a:t>
            </a:r>
          </a:p>
          <a:p>
            <a:r>
              <a:rPr lang="ru-RU" dirty="0" smtClean="0"/>
              <a:t>Основные задачи  медицинского работника ДОУ: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Оздоровительная работа,  нацеленная на усиление защитных свойств организма, обеспечение основ здорового образа жизни. Снижение острой и хронической заболеваемости у 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Организация и контроль за проведением профилактических  осмотров детей врачами – педиатрами и узкими специалистами.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Обеспечение  активного наблюдения  за  детьми,  находящимися на </a:t>
            </a:r>
          </a:p>
          <a:p>
            <a:r>
              <a:rPr lang="ru-RU" dirty="0" smtClean="0"/>
              <a:t>диспансерном  учёте,  особенно   за  ЧБД,  организация их  оздоровления   в детском саду.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Организация    санитарно-гигиенических  и    противоэпидемических        мероприятий     в     учреждении.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В настоящее время идёт постоянный поиск методов оздоровления детей в условиях организованных детских коллективов.</a:t>
            </a:r>
          </a:p>
          <a:p>
            <a:r>
              <a:rPr lang="ru-RU" b="1" dirty="0" smtClean="0"/>
              <a:t> </a:t>
            </a:r>
            <a:endParaRPr lang="ru-RU" sz="2400" b="1" dirty="0" smtClean="0"/>
          </a:p>
          <a:p>
            <a:r>
              <a:rPr lang="ru-RU" b="1" dirty="0" smtClean="0"/>
              <a:t> </a:t>
            </a:r>
            <a:endParaRPr lang="ru-RU" sz="1600" dirty="0" smtClean="0"/>
          </a:p>
        </p:txBody>
      </p:sp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64357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57232"/>
            <a:ext cx="81439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профилактики хронических заболеваний в ДОУ проводится комплекс мероприятий: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Скорректированный режим дня;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Мероприятия, направленные на снятие адаптационного синдрома;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Дыхательная гимнастика;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Бодрящая гимнастика;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Занятия в бассейне;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Кислородные коктейли;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dirty="0" smtClean="0"/>
          </a:p>
          <a:p>
            <a:pPr lvl="1"/>
            <a:endParaRPr lang="ru-RU" sz="1600" dirty="0" smtClean="0"/>
          </a:p>
        </p:txBody>
      </p:sp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42926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36680"/>
            <a:ext cx="85725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3929066"/>
            <a:ext cx="43180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21455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274" y="3548487"/>
            <a:ext cx="3208986" cy="240674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в бассейне 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500174"/>
            <a:ext cx="85725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58" y="2639504"/>
            <a:ext cx="3371126" cy="2528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9822" y="2471950"/>
            <a:ext cx="4803694" cy="24714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7491" y="3309931"/>
            <a:ext cx="2604924" cy="1953693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857232"/>
            <a:ext cx="5929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	И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ММУНО</a:t>
            </a:r>
          </a:p>
          <a:p>
            <a:pPr lvl="0"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ПРОФИЛАКТИКА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57496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поступлении ребенка в детский сад выясняем у родителей,  как ребенок переносил  вакцинацию ранее.  Если были необычные местные или общие реакции  организма на введение вакцины, отмечаем в форме </a:t>
            </a:r>
          </a:p>
          <a:p>
            <a:r>
              <a:rPr lang="ru-RU" dirty="0" smtClean="0"/>
              <a:t>№ 112/У. Регулярно   проводится разъяснительная работа на родительских собраниях, клубах здоровья, в личных беседах с родителями о роли вакцинации;  какие прививки ставим дошкольникам по национальному календарю. Какие вакцины  используются при иммунизации. Какие бывают общие противопоказания. Перед вакцинацией родители могут при  желании ознакомиться с инструкцией  по применению вакцины. О реакциях и осложнениях после прививок. Что делать, если у ребенка развилась местная реакция. Если у родителей возникают вопросы по иммунопрофилактике,  разъяснительная работа проводится до начала вакцинации.</a:t>
            </a:r>
          </a:p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3286147" cy="2432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71480"/>
            <a:ext cx="85725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3286147" cy="2432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Профилактические прививки- </a:t>
            </a:r>
            <a:r>
              <a:rPr lang="ru-RU" b="1" dirty="0" smtClean="0"/>
              <a:t>введение в организм человека медицинских иммунобиологических препаратов для создания специфической невосприимчивости к инфекционным болезням.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r>
              <a:rPr lang="ru-RU" b="1" dirty="0" smtClean="0">
                <a:solidFill>
                  <a:schemeClr val="accent1"/>
                </a:solidFill>
              </a:rPr>
              <a:t>Медицинские иммунобиологические препараты- </a:t>
            </a:r>
            <a:r>
              <a:rPr lang="ru-RU" b="1" dirty="0" smtClean="0"/>
              <a:t>вакцины, анатоксины, иммуноглобулины и прочие лекарственные средства, предназначенные для создания  специфической невосприимчивости к инфекционным болезням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071942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Национальный календарь профилактических прививок- </a:t>
            </a:r>
            <a:r>
              <a:rPr lang="ru-RU" b="1" dirty="0" smtClean="0"/>
              <a:t>нормативный правовой акт, устанавливающий сроки и порядок проведения гражданам профилактических прививок (Национальный календарь профилактических прививок утвержден приказом Минздрава РФ от 17.09.1998г. №157- ФЗ</a:t>
            </a:r>
          </a:p>
          <a:p>
            <a:r>
              <a:rPr lang="ru-RU" b="1" dirty="0" smtClean="0"/>
              <a:t>Приложение №1, к приказу Минздрава РФ от 21 марта 2014г №125н</a:t>
            </a:r>
          </a:p>
          <a:p>
            <a:endParaRPr lang="ru-RU" dirty="0"/>
          </a:p>
        </p:txBody>
      </p:sp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2"/>
            <a:ext cx="85725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71810"/>
            <a:ext cx="85725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000372"/>
            <a:ext cx="85725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591-B07C-409C-8AE7-0FFDAA0D2B9F}" type="datetime1">
              <a:rPr lang="ru-RU" smtClean="0"/>
              <a:pPr/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FB9D-E64F-4927-AF60-F19C7E2956B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12404" y="114610"/>
            <a:ext cx="712879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календарь профилактических прививок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30508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29046"/>
              </p:ext>
            </p:extLst>
          </p:nvPr>
        </p:nvGraphicFramePr>
        <p:xfrm>
          <a:off x="323531" y="525493"/>
          <a:ext cx="8496943" cy="607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536"/>
                <a:gridCol w="438954"/>
                <a:gridCol w="365795"/>
                <a:gridCol w="512112"/>
                <a:gridCol w="438954"/>
                <a:gridCol w="458022"/>
                <a:gridCol w="432048"/>
                <a:gridCol w="360040"/>
                <a:gridCol w="432048"/>
                <a:gridCol w="439452"/>
                <a:gridCol w="512112"/>
                <a:gridCol w="488596"/>
                <a:gridCol w="504056"/>
                <a:gridCol w="504056"/>
                <a:gridCol w="288032"/>
                <a:gridCol w="576064"/>
                <a:gridCol w="576066"/>
              </a:tblGrid>
              <a:tr h="4481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Возраст/</a:t>
                      </a:r>
                    </a:p>
                    <a:p>
                      <a:r>
                        <a:rPr lang="ru-RU" sz="1000" dirty="0" smtClean="0"/>
                        <a:t>заболевание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первые</a:t>
                      </a:r>
                      <a:r>
                        <a:rPr lang="ru-RU" sz="800" baseline="0" dirty="0" smtClean="0"/>
                        <a:t> 24 часа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3-7 </a:t>
                      </a:r>
                      <a:r>
                        <a:rPr lang="ru-RU" sz="800" dirty="0" smtClean="0"/>
                        <a:t>днями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 </a:t>
                      </a:r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 </a:t>
                      </a:r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3 </a:t>
                      </a:r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4,5</a:t>
                      </a:r>
                    </a:p>
                    <a:p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6 </a:t>
                      </a:r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7 </a:t>
                      </a:r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12 </a:t>
                      </a:r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18 </a:t>
                      </a:r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 </a:t>
                      </a:r>
                      <a:r>
                        <a:rPr lang="ru-RU" sz="800" dirty="0" err="1" smtClean="0"/>
                        <a:t>мес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6 лет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6-7 лет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7 лет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14 лет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18 лет</a:t>
                      </a:r>
                    </a:p>
                    <a:p>
                      <a:r>
                        <a:rPr lang="ru-RU" sz="800" dirty="0" smtClean="0"/>
                        <a:t> и старше</a:t>
                      </a:r>
                      <a:endParaRPr lang="ru-RU" sz="800" dirty="0"/>
                    </a:p>
                  </a:txBody>
                  <a:tcPr/>
                </a:tc>
              </a:tr>
              <a:tr h="3626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Гепатит 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sz="800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sz="800" dirty="0" smtClean="0"/>
                        <a:t>2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sz="900" dirty="0" smtClean="0"/>
                        <a:t>3</a:t>
                      </a:r>
                      <a:r>
                        <a:rPr lang="en-US" sz="1400" dirty="0" smtClean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</a:t>
                      </a:r>
                      <a:r>
                        <a:rPr lang="en-US" sz="9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sz="900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</a:t>
                      </a:r>
                      <a:r>
                        <a:rPr lang="en-US" sz="1100" dirty="0" smtClean="0"/>
                        <a:t>**</a:t>
                      </a:r>
                      <a:endParaRPr lang="ru-RU" dirty="0"/>
                    </a:p>
                  </a:txBody>
                  <a:tcPr/>
                </a:tc>
              </a:tr>
              <a:tr h="35235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Туберкулёз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6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Коклюш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9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9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9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en-US" sz="9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92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Дифтерия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9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9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9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en-US" sz="9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en-US" sz="9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en-US" sz="9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en-US" sz="900" dirty="0" smtClean="0"/>
                        <a:t>4</a:t>
                      </a:r>
                    </a:p>
                    <a:p>
                      <a:r>
                        <a:rPr lang="en-US" sz="1000" dirty="0" smtClean="0"/>
                        <a:t>***</a:t>
                      </a:r>
                      <a:endParaRPr lang="ru-RU" sz="1400" dirty="0"/>
                    </a:p>
                  </a:txBody>
                  <a:tcPr/>
                </a:tc>
              </a:tr>
              <a:tr h="48545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Столбняк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sz="1000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sz="1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sz="1000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r>
                        <a:rPr lang="en-US" sz="1800" dirty="0" smtClean="0"/>
                        <a:t>v</a:t>
                      </a:r>
                      <a:r>
                        <a:rPr lang="en-US" sz="10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</a:t>
                      </a:r>
                      <a:r>
                        <a:rPr lang="en-US" sz="1800" dirty="0" smtClean="0"/>
                        <a:t>v</a:t>
                      </a:r>
                      <a:r>
                        <a:rPr lang="en-US" sz="10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Rv</a:t>
                      </a:r>
                      <a:r>
                        <a:rPr lang="en-US" sz="10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Rv</a:t>
                      </a:r>
                      <a:r>
                        <a:rPr lang="en-US" sz="1000" dirty="0" smtClean="0"/>
                        <a:t>4</a:t>
                      </a:r>
                    </a:p>
                    <a:p>
                      <a:r>
                        <a:rPr lang="en-US" sz="105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</a:tr>
              <a:tr h="3626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Полиомиелит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en-US" sz="10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en-US" sz="10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en-US" sz="10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626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Корь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900" dirty="0" smtClean="0"/>
                        <a:t>****</a:t>
                      </a:r>
                      <a:endParaRPr lang="ru-RU" sz="1400" dirty="0"/>
                    </a:p>
                  </a:txBody>
                  <a:tcPr/>
                </a:tc>
              </a:tr>
              <a:tr h="4481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Краснуха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</a:p>
                    <a:p>
                      <a:r>
                        <a:rPr lang="en-US" sz="1000" dirty="0" smtClean="0"/>
                        <a:t>*****</a:t>
                      </a:r>
                      <a:endParaRPr lang="ru-RU" sz="1000" dirty="0"/>
                    </a:p>
                  </a:txBody>
                  <a:tcPr/>
                </a:tc>
              </a:tr>
              <a:tr h="3626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Паротит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22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Грипп</a:t>
                      </a:r>
                    </a:p>
                    <a:p>
                      <a:r>
                        <a:rPr lang="ru-RU" sz="1100" dirty="0" smtClean="0"/>
                        <a:t>(</a:t>
                      </a:r>
                      <a:r>
                        <a:rPr lang="ru-RU" sz="1000" dirty="0" smtClean="0"/>
                        <a:t>ежегодно)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5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Гемофильная инфекция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5">
                  <a:txBody>
                    <a:bodyPr/>
                    <a:lstStyle/>
                    <a:p>
                      <a:r>
                        <a:rPr lang="ru-RU" sz="1100" b="1" baseline="0" dirty="0" smtClean="0"/>
                        <a:t>*</a:t>
                      </a:r>
                      <a:r>
                        <a:rPr lang="ru-RU" sz="1400" b="1" baseline="0" dirty="0" smtClean="0"/>
                        <a:t> -   </a:t>
                      </a:r>
                      <a:r>
                        <a:rPr lang="ru-RU" sz="1000" b="1" baseline="0" dirty="0" smtClean="0"/>
                        <a:t>дети из группы риска</a:t>
                      </a:r>
                    </a:p>
                    <a:p>
                      <a:r>
                        <a:rPr lang="ru-RU" sz="1100" b="1" baseline="0" dirty="0" smtClean="0"/>
                        <a:t>**</a:t>
                      </a:r>
                      <a:r>
                        <a:rPr lang="ru-RU" sz="1000" b="1" baseline="0" dirty="0" smtClean="0"/>
                        <a:t>  -  взрослые 18-55 лет</a:t>
                      </a:r>
                    </a:p>
                    <a:p>
                      <a:r>
                        <a:rPr lang="ru-RU" sz="1100" b="1" baseline="0" dirty="0" smtClean="0"/>
                        <a:t>***</a:t>
                      </a:r>
                      <a:r>
                        <a:rPr lang="ru-RU" sz="1000" b="1" baseline="0" dirty="0" smtClean="0"/>
                        <a:t>  - каждые 10 лет</a:t>
                      </a:r>
                    </a:p>
                    <a:p>
                      <a:r>
                        <a:rPr lang="ru-RU" sz="1100" b="1" baseline="0" dirty="0" smtClean="0"/>
                        <a:t>**** - </a:t>
                      </a:r>
                      <a:r>
                        <a:rPr lang="ru-RU" sz="1000" b="1" baseline="0" dirty="0" smtClean="0"/>
                        <a:t>взрослые  18 – 35 лет</a:t>
                      </a:r>
                    </a:p>
                    <a:p>
                      <a:r>
                        <a:rPr lang="ru-RU" sz="1100" b="1" baseline="0" dirty="0" smtClean="0"/>
                        <a:t>***** </a:t>
                      </a:r>
                      <a:r>
                        <a:rPr lang="ru-RU" sz="1000" b="1" baseline="0" dirty="0" smtClean="0"/>
                        <a:t>- девушки и женщины 18 – 25 лет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6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Гепатит 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1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3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Пневмококковая инфекция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1*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2*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en-US" sz="1000" dirty="0" smtClean="0"/>
                        <a:t>3*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RV</a:t>
                      </a:r>
                      <a:r>
                        <a:rPr lang="ru-RU" sz="10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6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Ветряная оспа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РЕЗУЛЬТАТЫ ПО ПРОВЕДЕНИЮ ПРОФИЛАКТИЧЕСКИХ ПРИВИВОК </a:t>
            </a:r>
          </a:p>
          <a:p>
            <a:pPr lvl="0" algn="ctr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ЗА 2021 ГОД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18068"/>
              </p:ext>
            </p:extLst>
          </p:nvPr>
        </p:nvGraphicFramePr>
        <p:xfrm>
          <a:off x="500034" y="1357298"/>
          <a:ext cx="7786743" cy="4091100"/>
        </p:xfrm>
        <a:graphic>
          <a:graphicData uri="http://schemas.openxmlformats.org/drawingml/2006/table">
            <a:tbl>
              <a:tblPr bandRow="1"/>
              <a:tblGrid>
                <a:gridCol w="2855953"/>
                <a:gridCol w="2335209"/>
                <a:gridCol w="2595581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прививки 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подлежало 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привито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против дифтерии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/в коклюша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/в столбняка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п/в 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пневмококковой инфекции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БЦЖ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/в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полиомиелита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/в эпидемического паротита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п/ в кори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п/в краснухи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против гриппа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4549677"/>
            <a:ext cx="81439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643998" cy="1576389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Комплексная  оценка состояния здоровья детей по группам здоровья наиболее полно отражает конечный результат всего объёма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профилактическо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оздоровительной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8929718" cy="1643050"/>
          </a:xfrm>
        </p:spPr>
        <p:txBody>
          <a:bodyPr/>
          <a:lstStyle/>
          <a:p>
            <a:endParaRPr lang="ru-RU" sz="2400" b="1" dirty="0" smtClean="0">
              <a:ln>
                <a:solidFill>
                  <a:srgbClr val="7030A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endParaRPr lang="ru-RU" sz="2400" b="1" dirty="0" smtClean="0">
              <a:ln>
                <a:solidFill>
                  <a:srgbClr val="7030A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ГРУППЫ ЗДОРОВЬЯ ДЕТЕЙ </a:t>
            </a:r>
          </a:p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ПОСЛЕ  МЕДИЦИНСКОГО  ОСМОТРА  УЗКИМИ СПЕЦИАЛИСТАМИ В 2021 ГОДУ.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9C31D-EC12-45F0-985C-50DA56FBB415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42A5E-37C4-4270-9402-6861DBAF20C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13221"/>
              </p:ext>
            </p:extLst>
          </p:nvPr>
        </p:nvGraphicFramePr>
        <p:xfrm>
          <a:off x="457200" y="2564904"/>
          <a:ext cx="8155417" cy="2214617"/>
        </p:xfrm>
        <a:graphic>
          <a:graphicData uri="http://schemas.openxmlformats.org/drawingml/2006/table">
            <a:tbl>
              <a:tblPr/>
              <a:tblGrid>
                <a:gridCol w="728163"/>
                <a:gridCol w="1165059"/>
                <a:gridCol w="713061"/>
                <a:gridCol w="832251"/>
                <a:gridCol w="784807"/>
                <a:gridCol w="800979"/>
                <a:gridCol w="1019427"/>
                <a:gridCol w="1019427"/>
                <a:gridCol w="1092243"/>
              </a:tblGrid>
              <a:tr h="977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улучшили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ухудшили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 изменений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146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47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97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5"/>
          <p:cNvGraphicFramePr/>
          <p:nvPr>
            <p:extLst>
              <p:ext uri="{D42A27DB-BD31-4B8C-83A1-F6EECF244321}">
                <p14:modId xmlns:p14="http://schemas.microsoft.com/office/powerpoint/2010/main" val="2689722662"/>
              </p:ext>
            </p:extLst>
          </p:nvPr>
        </p:nvGraphicFramePr>
        <p:xfrm>
          <a:off x="928662" y="5373216"/>
          <a:ext cx="6811690" cy="11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Охват «Д» детей  оздоровительными мероприятиями, направленными на профилактику и предупреждение обострений заболеваний за 2021 год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57CB-0F52-45DE-9B5E-F18FA49C1B13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AE216-293E-48A6-A5EF-74BFDB20562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93220"/>
              </p:ext>
            </p:extLst>
          </p:nvPr>
        </p:nvGraphicFramePr>
        <p:xfrm>
          <a:off x="785786" y="1500174"/>
          <a:ext cx="7929618" cy="4936362"/>
        </p:xfrm>
        <a:graphic>
          <a:graphicData uri="http://schemas.openxmlformats.org/drawingml/2006/table">
            <a:tbl>
              <a:tblPr/>
              <a:tblGrid>
                <a:gridCol w="1928826"/>
                <a:gridCol w="714380"/>
                <a:gridCol w="642942"/>
                <a:gridCol w="2000264"/>
                <a:gridCol w="1000132"/>
                <a:gridCol w="1643074"/>
              </a:tblGrid>
              <a:tr h="55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Заболевание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детей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Из них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«Д»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 Наименование процедур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Обострение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2018г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%  охвата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профилактическим лечением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0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ЧБД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Оксигенотерапия курсами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ОЛМ терапия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ДЭНС терапия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Нарушение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зрения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Гимнастика д/глаз, 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Кислородный коктейль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Заболеваия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кожи, в т.ч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атопический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дерматит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Гипоаллергенная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диета-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Хроническая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патология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Оксигенотерапия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Оздоровительные мероприятия по плану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Нарушение речи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Занятия с логопедом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оксигенотерапия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Нарушение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осанки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Занятия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бассейне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Кислородный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коктейль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НОВЫЕ ТЕХНОЛОГИИ, ОСВОЕННЫЕ И ПРИМЕНЯЕМЫЕ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ДЛЯ УКРЕПЛЕНИЯ ЗДОРОВЬЯ ДЕТЕЙ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768865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 2011году   в ДОУ впервые ввели  применение  кислородных  коктейлей,  изготовленных  с  использованием  кислородного  концентратора и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коктейлера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 для укрепления организма и  профилактики  бронхолёгочных  заболеваний у детей.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051" name="Picture 3" descr="F:\ФОТОГРАФИИ\IMG_4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992" y="2457314"/>
            <a:ext cx="4139984" cy="2759989"/>
          </a:xfrm>
          <a:prstGeom prst="rect">
            <a:avLst/>
          </a:prstGeom>
          <a:noFill/>
        </p:spPr>
      </p:pic>
      <p:pic>
        <p:nvPicPr>
          <p:cNvPr id="2053" name="Picture 5" descr="F:\ФОТОГРАФИИ\IMG_4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08920"/>
            <a:ext cx="4934353" cy="3289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29684" cy="1000132"/>
          </a:xfrm>
        </p:spPr>
        <p:txBody>
          <a:bodyPr/>
          <a:lstStyle/>
          <a:p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НОРМАТИВНОЕ ПРАВОВОЕ ОБЕСПЕЧЕНИЕ МЕДИЦИНСКОГО ОБСЛУЖИВАНИЯ ДЕТЕЙ</a:t>
            </a:r>
            <a:endParaRPr lang="ru-RU" sz="2400" b="1" dirty="0" smtClean="0">
              <a:ln>
                <a:solidFill>
                  <a:srgbClr val="7030A0"/>
                </a:solidFill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1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167437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188075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71472" y="1000108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endParaRPr kumimoji="0" lang="ru-RU" b="1" i="0" u="none" strike="noStrike" kern="1200" cap="none" spc="0" normalizeH="0" baseline="0" noProof="0" dirty="0" smtClean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3438" y="651271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890400"/>
            <a:ext cx="864399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на федеральном уровне действуют следующие нормативные документы, регламентирующие порядок организации и осуществления медицинского обслуживания детей: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30.03.1999 № 52-ФЗ "О санитарно-эпидемиологическом благополучии населения";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24.07.1998 № 124-ФЗ "Об основных гарантиях прав ребенка в Российской Федерации";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21.11.2011 N 323-ФЗ(ред. от 25.06.2012)"Об основах охраны здоровья граждан в Российской Федерации"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организации оказания первичной медико-санитарной помощи, утв. приказом Минздравсоцразвития России от 29.07.2005 № 487;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Инструкция по внедрению оздоровительных технологий в деятельность образовательных учреждений, утв. приказом Минздрава России от 04.04.2003 № 139; </a:t>
            </a: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Санитарно-эпидемиологические правила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СП3.1/2.4.3598-20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 Санитарно-эпидемиологические требования к устройству, содержанию и организации  работы образовательных организаций и других объектов социальной  инфраструктуры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детей и молодежи в условиях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распространения новой </a:t>
            </a:r>
            <a:r>
              <a:rPr kumimoji="0" lang="ru-RU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коронавирусной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инфекции (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COVID-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Инструкция по проведению профилактических осмотров детей дошкольного и школьного возрастов на основе медико-экономических нормативов, утв. приказом Минздравмедпрома России от 14.03.1995 № 60;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Основополагающим документом, фиксирующим необходимость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медицинского обслуживания воспитанников, является Устав АН ДОО «Алмазик».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hangingPunct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Работа медицинской деятельности в филиале - детский сад  №54  осуществляется на основании лицензии на   медицинскую деятельность от 18  ноября 2015г. №ЛО-14-01-001796    Номенклатура работ и услуг по лицензии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312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dirty="0" smtClean="0"/>
              <a:t>Азбука здоровья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6664"/>
            <a:ext cx="7786742" cy="5440253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7"/>
            <a:ext cx="7772400" cy="714379"/>
          </a:xfrm>
        </p:spPr>
        <p:txBody>
          <a:bodyPr/>
          <a:lstStyle/>
          <a:p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РАБОТА С СЕМЬЕЙ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7786742" cy="400052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 здоровья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 проводятся беседы на следующие темы:</a:t>
            </a:r>
          </a:p>
          <a:p>
            <a:pPr lvl="0" algn="l"/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« Сезон вирусов. Профилактика гриппа»  </a:t>
            </a:r>
            <a:endParaRPr lang="ru-RU" sz="2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«Особо опасные инфекции. Как защитить детей от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«Кислородный коктейль в детском саду»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Профилактика детской близорукости. Традиционные и инновационные методики коррекции зрения и общего оздоровления.»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«Профилактика плоскостопия»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Особенности оздоровления 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и длительно болеющих детей»</a:t>
            </a:r>
          </a:p>
        </p:txBody>
      </p:sp>
      <p:pic>
        <p:nvPicPr>
          <p:cNvPr id="4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92867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50070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437" y="21429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94" y="4149080"/>
            <a:ext cx="3172844" cy="201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65172"/>
          </a:xfrm>
        </p:spPr>
        <p:txBody>
          <a:bodyPr/>
          <a:lstStyle/>
          <a:p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КОНТЕНГЕНТ ДЕТЕЙ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 marL="0" indent="0">
              <a:buNone/>
            </a:pPr>
            <a:r>
              <a:rPr lang="ru-RU" sz="2400" kern="50" dirty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400" kern="50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928670"/>
            <a:ext cx="885020" cy="8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072074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643182"/>
            <a:ext cx="840822" cy="82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64318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29282"/>
              </p:ext>
            </p:extLst>
          </p:nvPr>
        </p:nvGraphicFramePr>
        <p:xfrm>
          <a:off x="500034" y="1571611"/>
          <a:ext cx="4786346" cy="30003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49588"/>
                <a:gridCol w="2636758"/>
              </a:tblGrid>
              <a:tr h="71381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 smtClean="0"/>
                        <a:t>  </a:t>
                      </a:r>
                      <a:r>
                        <a:rPr lang="ru-RU" sz="1600" b="1" dirty="0"/>
                        <a:t>Возраст детей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декабрь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26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 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2  до 3лет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26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3 – 5 лет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 93                           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26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6 лет и старше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29        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79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endParaRPr lang="ru-RU" sz="16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ИТОГО: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146       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F:\фото от О.Л\DSC_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857628"/>
            <a:ext cx="4190942" cy="2357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395851"/>
      </p:ext>
    </p:extLst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ХАРАКТЕРИСТИКА МЕДИЦИНСКОГО БЛОКА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571504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Медицинский блок включает в себя: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медицинский кабинет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прививочный кабинет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изолятор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Медицинское обслуживание осуществляют: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Врач-педиатр – два раза в неделю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Старшая медсестра 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Медицинский кабинет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ДОУ №54 состоит из картотеки, прививочного кабинета и изолятора   для  заболевших  детей. Медицинский кабинет  укомплектован, согласно санитарным требованиям.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Медкабинет оснащен: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Шкаф для хранения документации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 письменный рабочий -3шт. 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Тонометр с взрослой и детской манжетой – 1 шт.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Весы медицинские – 1 шт.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Плантограф – 1 шт.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Динамометр кистевой – 1 шт.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Ростомер медицинский – 1 шт.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928670"/>
            <a:ext cx="885020" cy="8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3116"/>
            <a:ext cx="885020" cy="8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71612"/>
            <a:ext cx="885020" cy="8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357826"/>
            <a:ext cx="885020" cy="8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35782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8434718" cy="63341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u="sng" cap="all" dirty="0" smtClean="0">
                <a:latin typeface="Times New Roman" pitchFamily="18" charset="0"/>
                <a:cs typeface="Times New Roman" pitchFamily="18" charset="0"/>
              </a:rPr>
              <a:t>Оснащение прививочного кабинета: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Манипуляционный столик для проведения парентеральных манипуляций.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Отдельный стол с емкостями – контейнерами ДЛЯ дезинфекции ИМН,  обеззараживания -    медицинских отходов, лотками для использованного материала.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Контейнер для сбора мед. отходов (цвет маркировки – желтый)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Контейнер с хладоэлементами для временного хранения вакцины.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Холодильник для медикаментов.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Холодильник для вакцин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Шкаф для хранения перевязочного материала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 Медицинский шкаф для препаратов первой медицинской  помощи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 КУШЕТКА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-  ОБН для кварцевания кабинета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/>
              <a:t> </a:t>
            </a:r>
            <a:br>
              <a:rPr lang="ru-RU" sz="1400" cap="all" dirty="0" smtClean="0"/>
            </a:br>
            <a:endParaRPr lang="ru-RU" sz="1400" b="1" i="1" kern="50" dirty="0">
              <a:solidFill>
                <a:schemeClr val="tx1">
                  <a:lumMod val="75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7360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088" y="483003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578645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88251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358" y="494116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312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2068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РАБОТА С ВНОВЬ ПОСТУПИВШИМИ ДЕТЬМИ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14422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990000">
                    <a:lumMod val="20000"/>
                    <a:lumOff val="8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dirty="0" smtClean="0"/>
              <a:t>Знакомство  с ребёнком начинается с изучения документов:</a:t>
            </a:r>
          </a:p>
          <a:p>
            <a:r>
              <a:rPr lang="ru-RU" sz="1600" dirty="0" smtClean="0"/>
              <a:t>формы №026-у, диспансерного листа, которые оформляются в детской поликлинике по месту жительства. Заполняются данные по анамнезу, уточняются индивидуальные особенности ребенка (аллергия на продукты, реакции на вакцинацию и т.д.) заводится карта истории развития ребенка ф № 112-у. Родители знакомятся с правилами детского сада.</a:t>
            </a:r>
          </a:p>
          <a:p>
            <a:r>
              <a:rPr lang="ru-RU" sz="1600" dirty="0" smtClean="0"/>
              <a:t>Новые дети поступают в группу не более 2-3 человек в неделю. В целях профилактики переутомления и перевозбуждения нервной системы, период посещения  сокращается в первые 2 дня до 1-2 часов;  на 3-5 день  до 4часов; на 6 день - 6 часов и далее.</a:t>
            </a:r>
          </a:p>
          <a:p>
            <a:r>
              <a:rPr lang="ru-RU" sz="1600" dirty="0" smtClean="0"/>
              <a:t>Дневной сон в этот период предлагается провести дома. </a:t>
            </a:r>
          </a:p>
          <a:p>
            <a:r>
              <a:rPr lang="ru-RU" sz="1600" dirty="0" smtClean="0"/>
              <a:t>При ежедневном обходе групп  медицинский персонал обращает внимание   на состояние здоровья ребенка, его  поведение, аппетит и сон.</a:t>
            </a:r>
          </a:p>
          <a:p>
            <a:r>
              <a:rPr lang="ru-RU" sz="1600" dirty="0" smtClean="0"/>
              <a:t>Даются  советы по режиму дня и уходу.</a:t>
            </a:r>
          </a:p>
          <a:p>
            <a:r>
              <a:rPr lang="ru-RU" sz="1600" dirty="0" smtClean="0"/>
              <a:t> Обычно ребёнок адаптируется за 1-2 месяца,  при  условии регулярного посещения детского сада.</a:t>
            </a:r>
          </a:p>
          <a:p>
            <a:r>
              <a:rPr lang="ru-RU" sz="1600" dirty="0" smtClean="0"/>
              <a:t>Признаки  завершения адаптации:</a:t>
            </a:r>
          </a:p>
          <a:p>
            <a:pPr lvl="0"/>
            <a:r>
              <a:rPr lang="ru-RU" sz="1600" dirty="0" smtClean="0"/>
              <a:t>Адекватное поведение</a:t>
            </a:r>
          </a:p>
          <a:p>
            <a:pPr lvl="0"/>
            <a:r>
              <a:rPr lang="ru-RU" sz="1600" dirty="0" smtClean="0"/>
              <a:t>Положительное  эмоциональное  состояние</a:t>
            </a:r>
          </a:p>
          <a:p>
            <a:pPr lvl="0"/>
            <a:r>
              <a:rPr lang="ru-RU" sz="1600" dirty="0" smtClean="0"/>
              <a:t>Хороший сон, аппетит, прибавка  веса по возрасту.</a:t>
            </a:r>
          </a:p>
          <a:p>
            <a:r>
              <a:rPr lang="ru-RU" sz="1400" b="1" dirty="0" smtClean="0"/>
              <a:t> </a:t>
            </a:r>
          </a:p>
          <a:p>
            <a:endParaRPr lang="ru-RU" sz="1400" b="1" dirty="0">
              <a:ln>
                <a:solidFill>
                  <a:srgbClr val="7030A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ln>
                <a:solidFill>
                  <a:srgbClr val="7030A0"/>
                </a:solidFill>
              </a:ln>
              <a:solidFill>
                <a:srgbClr val="990000">
                  <a:lumMod val="20000"/>
                  <a:lumOff val="8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400" dirty="0"/>
          </a:p>
        </p:txBody>
      </p:sp>
      <p:pic>
        <p:nvPicPr>
          <p:cNvPr id="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14950"/>
            <a:ext cx="1000132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223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61620"/>
      </p:ext>
    </p:extLst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1"/>
            <a:ext cx="8462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детском саду с 01.08.2013 осуществляется питание согласно 20-ти дневному цикличному меню, которое разработано врачами – педиатрами  АН ДОО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Алмазик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Проведена экспертиза с выдачей положительного заключения 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Филиалом Федерального Бюджетного Государственного Учреждения Здравоохранения             « Центр гигиены и эпидемиологии в Республике Саха (Якутия)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 Осуществляется  контроль за качеством поступающих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продуктов, условиями хранения и сроками реализации.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Проводится  контроль за технологией приготовления пищи, доброкачественностью готовой продукции с отметкой в бракеражном журнале.</a:t>
            </a:r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14290"/>
            <a:ext cx="513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ОРГАНИЗАЦИЯ ПИТАНИЯ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6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357826"/>
            <a:ext cx="1000132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14290"/>
            <a:ext cx="928694" cy="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643050"/>
            <a:ext cx="928694" cy="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561385"/>
            <a:ext cx="4069170" cy="2724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73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F:\ФОТОГРАФИИ\Дегустация - октябрь 2015\20151123_170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214686"/>
            <a:ext cx="3481380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73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629794"/>
      </p:ext>
    </p:extLst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ФИЗКУЛЬТУРНО-ОЗДОРОВИТЕЛЬНАЯ РАБОТА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28596" y="1070627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Ежедневно во всех группах с 3 лет проводится: </a:t>
            </a:r>
            <a:endParaRPr lang="ru-RU" sz="2400" b="1" dirty="0" smtClean="0"/>
          </a:p>
          <a:p>
            <a:r>
              <a:rPr lang="ru-RU" b="1" dirty="0" smtClean="0"/>
              <a:t> </a:t>
            </a:r>
            <a:endParaRPr lang="ru-RU" sz="1600" dirty="0" smtClean="0"/>
          </a:p>
          <a:p>
            <a:pPr lvl="0"/>
            <a:r>
              <a:rPr lang="ru-RU" dirty="0" smtClean="0"/>
              <a:t>Комплекс утренней гимнастики с элементами дыхательной гимнастики и упражнениями для профилактики плоскостопия</a:t>
            </a:r>
            <a:r>
              <a:rPr lang="ru-RU" dirty="0" smtClean="0"/>
              <a:t>.</a:t>
            </a:r>
          </a:p>
          <a:p>
            <a:pPr lvl="0"/>
            <a:r>
              <a:rPr lang="ru-RU" sz="1600" dirty="0" smtClean="0"/>
              <a:t>Занятия в бассейне.</a:t>
            </a:r>
            <a:endParaRPr lang="ru-RU" sz="1600" dirty="0" smtClean="0"/>
          </a:p>
          <a:p>
            <a:pPr lvl="0"/>
            <a:r>
              <a:rPr lang="ru-RU" dirty="0" smtClean="0"/>
              <a:t>Точечный массаж – 2 раза в день</a:t>
            </a:r>
            <a:endParaRPr lang="ru-RU" sz="1600" dirty="0" smtClean="0"/>
          </a:p>
          <a:p>
            <a:pPr lvl="0"/>
            <a:r>
              <a:rPr lang="ru-RU" dirty="0" smtClean="0"/>
              <a:t>Воздушное закаливание.</a:t>
            </a:r>
            <a:endParaRPr lang="ru-RU" sz="1600" dirty="0" smtClean="0"/>
          </a:p>
          <a:p>
            <a:pPr lvl="0"/>
            <a:r>
              <a:rPr lang="ru-RU" dirty="0" smtClean="0"/>
              <a:t>Закаливающие процедуры после сна:</a:t>
            </a:r>
            <a:endParaRPr lang="ru-RU" sz="1600" dirty="0" smtClean="0"/>
          </a:p>
          <a:p>
            <a:pPr lvl="2">
              <a:buFont typeface="Arial" pitchFamily="34" charset="0"/>
              <a:buChar char="•"/>
            </a:pPr>
            <a:r>
              <a:rPr lang="ru-RU" dirty="0" smtClean="0"/>
              <a:t> Гимнастика маленьких волшебников», включающая элементы психогимнастики в сочетании с точечным массажем  (автор Т. Нестерюк, А. Шкода);</a:t>
            </a:r>
            <a:endParaRPr lang="ru-RU" sz="1600" dirty="0" smtClean="0"/>
          </a:p>
          <a:p>
            <a:pPr lvl="2">
              <a:buFont typeface="Arial" pitchFamily="34" charset="0"/>
              <a:buChar char="•"/>
            </a:pPr>
            <a:r>
              <a:rPr lang="ru-RU" dirty="0" smtClean="0"/>
              <a:t> Хождение по массажным коврикам;</a:t>
            </a:r>
            <a:endParaRPr lang="ru-RU" sz="1600" dirty="0" smtClean="0"/>
          </a:p>
          <a:p>
            <a:pPr lvl="2">
              <a:buFont typeface="Arial" pitchFamily="34" charset="0"/>
              <a:buChar char="•"/>
            </a:pPr>
            <a:r>
              <a:rPr lang="ru-RU" dirty="0" smtClean="0"/>
              <a:t> Хождение босиком в спортивном зале ;</a:t>
            </a:r>
            <a:endParaRPr lang="ru-RU" sz="1600" dirty="0" smtClean="0"/>
          </a:p>
          <a:p>
            <a:pPr lvl="2">
              <a:buFont typeface="Arial" pitchFamily="34" charset="0"/>
              <a:buChar char="•"/>
            </a:pPr>
            <a:r>
              <a:rPr lang="ru-RU" dirty="0" smtClean="0"/>
              <a:t> Упражнения для профилактики плоскостопия;</a:t>
            </a:r>
            <a:endParaRPr lang="ru-RU" sz="1600" dirty="0" smtClean="0"/>
          </a:p>
          <a:p>
            <a:pPr lvl="2">
              <a:buFont typeface="Arial" pitchFamily="34" charset="0"/>
              <a:buChar char="•"/>
            </a:pPr>
            <a:r>
              <a:rPr lang="ru-RU" dirty="0" smtClean="0"/>
              <a:t> Дыхательная гимнастика.</a:t>
            </a:r>
            <a:endParaRPr lang="ru-RU" sz="1600" dirty="0" smtClean="0"/>
          </a:p>
          <a:p>
            <a:r>
              <a:rPr lang="ru-RU" dirty="0" smtClean="0"/>
              <a:t> </a:t>
            </a:r>
            <a:endParaRPr lang="ru-RU" sz="1600" dirty="0" smtClean="0"/>
          </a:p>
          <a:p>
            <a:pPr lvl="0"/>
            <a:r>
              <a:rPr lang="ru-RU" dirty="0" smtClean="0"/>
              <a:t>Кислородные коктейли курсами по две недели.</a:t>
            </a:r>
            <a:endParaRPr lang="ru-RU" sz="1600" dirty="0" smtClean="0"/>
          </a:p>
          <a:p>
            <a:pPr lvl="0"/>
            <a:r>
              <a:rPr lang="ru-RU" dirty="0" smtClean="0"/>
              <a:t>Групповые оздоровительные мероприятия по назначению врача.</a:t>
            </a:r>
            <a:endParaRPr lang="ru-RU" sz="1600" dirty="0" smtClean="0"/>
          </a:p>
          <a:p>
            <a:r>
              <a:rPr lang="ru-RU" dirty="0" smtClean="0"/>
              <a:t>  </a:t>
            </a:r>
            <a:endParaRPr lang="ru-RU" sz="1600" dirty="0" smtClean="0"/>
          </a:p>
          <a:p>
            <a:pPr lvl="0"/>
            <a:endParaRPr lang="ru-RU" sz="1400" dirty="0">
              <a:solidFill>
                <a:srgbClr val="99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607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92867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78632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210381"/>
      </p:ext>
    </p:extLst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9591-B07C-409C-8AE7-0FFDAA0D2B9F}" type="datetime1">
              <a:rPr lang="ru-RU" smtClean="0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6FB9D-E64F-4927-AF60-F19C7E2956B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28" name="Picture 4" descr="F:\ФОТОГРАФИИ\IMG_4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964808" cy="2643206"/>
          </a:xfrm>
          <a:prstGeom prst="rect">
            <a:avLst/>
          </a:prstGeom>
          <a:noFill/>
        </p:spPr>
      </p:pic>
      <p:pic>
        <p:nvPicPr>
          <p:cNvPr id="1029" name="Picture 5" descr="F:\ФОТОГРАФИИ\IMG_4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043293" cy="2695529"/>
          </a:xfrm>
          <a:prstGeom prst="rect">
            <a:avLst/>
          </a:prstGeom>
          <a:noFill/>
        </p:spPr>
      </p:pic>
      <p:pic>
        <p:nvPicPr>
          <p:cNvPr id="1030" name="Picture 6" descr="F:\ФОТОГРАФИИ\IMG_4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4193289" cy="2795526"/>
          </a:xfrm>
          <a:prstGeom prst="rect">
            <a:avLst/>
          </a:prstGeom>
          <a:noFill/>
        </p:spPr>
      </p:pic>
      <p:pic>
        <p:nvPicPr>
          <p:cNvPr id="1031" name="Picture 7" descr="F:\ФОТОГРАФИИ\IMG_4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90939"/>
            <a:ext cx="4071934" cy="27146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7744</TotalTime>
  <Words>1523</Words>
  <Application>Microsoft Office PowerPoint</Application>
  <PresentationFormat>Экран (4:3)</PresentationFormat>
  <Paragraphs>401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</vt:lpstr>
      <vt:lpstr>Праздник детский 1</vt:lpstr>
      <vt:lpstr>МЕДИЦИНСКАЯ ДЕЯТЕЛЬНОСТЬ  Детский сад №54 «Белоснежка»  филиал АН ДОО «АЛМАЗИК»</vt:lpstr>
      <vt:lpstr> НОРМАТИВНОЕ ПРАВОВОЕ ОБЕСПЕЧЕНИЕ МЕДИЦИНСКОГО ОБСЛУЖИВАНИЯ ДЕТЕЙ</vt:lpstr>
      <vt:lpstr>КОНТЕНГЕНТ ДЕТЕЙ </vt:lpstr>
      <vt:lpstr>ХАРАКТЕРИСТИКА МЕДИЦИНСКОГО БЛОКА</vt:lpstr>
      <vt:lpstr>  Оснащение прививочного кабинета: - Манипуляционный столик для проведения парентеральных манипуляций. - Отдельный стол с емкостями – контейнерами ДЛЯ дезинфекции ИМН,  обеззараживания -    медицинских отходов, лотками для использованного материала. - Контейнер для сбора мед. отходов (цвет маркировки – желтый) - Контейнер с хладоэлементами для временного хранения вакцины. - Холодильник для медикаментов. - Холодильник для вакцин - Шкаф для хранения перевязочного материала -  Медицинский шкаф для препаратов первой медицинской  помощи -  КУШЕТКА -  ОБН для кварцевания кабинета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Занятия в бассейне 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Комплексная  оценка состояния здоровья детей по группам здоровья наиболее полно отражает конечный результат всего объёма  профилактическо- оздоровительной работы </vt:lpstr>
      <vt:lpstr>Охват «Д» детей  оздоровительными мероприятиями, направленными на профилактику и предупреждение обострений заболеваний за 2021 год</vt:lpstr>
      <vt:lpstr>НОВЫЕ ТЕХНОЛОГИИ, ОСВОЕННЫЕ И ПРИМЕНЯЕМЫЕ  ДЛЯ УКРЕПЛЕНИЯ ЗДОРОВЬЯ ДЕТЕЙ</vt:lpstr>
      <vt:lpstr>Азбука здоровья</vt:lpstr>
      <vt:lpstr>РАБОТА С СЕМЬЕЙ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vovan</dc:creator>
  <dc:description>http://aida.ucoz.ru</dc:description>
  <cp:lastModifiedBy>Духовникова Ольга Анатольевна</cp:lastModifiedBy>
  <cp:revision>608</cp:revision>
  <dcterms:created xsi:type="dcterms:W3CDTF">2012-03-04T15:21:00Z</dcterms:created>
  <dcterms:modified xsi:type="dcterms:W3CDTF">2022-04-11T08:47:34Z</dcterms:modified>
  <cp:category>шаблоны к Powerpoint</cp:category>
</cp:coreProperties>
</file>