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1" r:id="rId3"/>
    <p:sldId id="260" r:id="rId4"/>
    <p:sldId id="262" r:id="rId5"/>
    <p:sldId id="271" r:id="rId6"/>
    <p:sldId id="265" r:id="rId7"/>
    <p:sldId id="266" r:id="rId8"/>
    <p:sldId id="268" r:id="rId9"/>
    <p:sldId id="269" r:id="rId10"/>
    <p:sldId id="270" r:id="rId11"/>
    <p:sldId id="272" r:id="rId12"/>
    <p:sldId id="273" r:id="rId13"/>
    <p:sldId id="274" r:id="rId14"/>
    <p:sldId id="275" r:id="rId15"/>
    <p:sldId id="276" r:id="rId16"/>
    <p:sldId id="277" r:id="rId17"/>
    <p:sldId id="27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0" autoAdjust="0"/>
    <p:restoredTop sz="94476" autoAdjust="0"/>
  </p:normalViewPr>
  <p:slideViewPr>
    <p:cSldViewPr snapToGrid="0">
      <p:cViewPr varScale="1">
        <p:scale>
          <a:sx n="66" d="100"/>
          <a:sy n="66" d="100"/>
        </p:scale>
        <p:origin x="7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35DCD-BF1C-4E07-B82A-47CBA29CCB34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84D22-EAA5-40BC-A1CA-F10C0EB3B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013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4D22-EAA5-40BC-A1CA-F10C0EB3BB5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638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4D22-EAA5-40BC-A1CA-F10C0EB3BB5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458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4D22-EAA5-40BC-A1CA-F10C0EB3BB5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350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4D22-EAA5-40BC-A1CA-F10C0EB3BB5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442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4D22-EAA5-40BC-A1CA-F10C0EB3BB5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780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4D22-EAA5-40BC-A1CA-F10C0EB3BB5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886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4D22-EAA5-40BC-A1CA-F10C0EB3BB5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170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4D22-EAA5-40BC-A1CA-F10C0EB3BB5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951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4D22-EAA5-40BC-A1CA-F10C0EB3BB5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663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249E-2B73-4186-A013-FE78842F16EB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A290C-B35F-43A6-BA25-39B16251A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366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249E-2B73-4186-A013-FE78842F16EB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A290C-B35F-43A6-BA25-39B16251A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023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249E-2B73-4186-A013-FE78842F16EB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A290C-B35F-43A6-BA25-39B16251A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704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249E-2B73-4186-A013-FE78842F16EB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A290C-B35F-43A6-BA25-39B16251A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503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249E-2B73-4186-A013-FE78842F16EB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A290C-B35F-43A6-BA25-39B16251A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37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249E-2B73-4186-A013-FE78842F16EB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A290C-B35F-43A6-BA25-39B16251A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126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249E-2B73-4186-A013-FE78842F16EB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A290C-B35F-43A6-BA25-39B16251A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42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249E-2B73-4186-A013-FE78842F16EB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A290C-B35F-43A6-BA25-39B16251A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5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249E-2B73-4186-A013-FE78842F16EB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A290C-B35F-43A6-BA25-39B16251A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363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249E-2B73-4186-A013-FE78842F16EB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A290C-B35F-43A6-BA25-39B16251A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485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249E-2B73-4186-A013-FE78842F16EB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A290C-B35F-43A6-BA25-39B16251A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443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8249E-2B73-4186-A013-FE78842F16EB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A290C-B35F-43A6-BA25-39B16251A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63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425" y="168955"/>
            <a:ext cx="119538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0286" y="299725"/>
            <a:ext cx="10415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cap="all" dirty="0">
                <a:solidFill>
                  <a:srgbClr val="7030A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Отчёт старшей медицинской сестры детского сада № 51 «Улыбка» </a:t>
            </a:r>
            <a:br>
              <a:rPr lang="ru-RU" sz="2000" b="1" i="1" cap="all" dirty="0">
                <a:solidFill>
                  <a:srgbClr val="7030A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2000" b="1" i="1" cap="all" dirty="0">
                <a:solidFill>
                  <a:srgbClr val="7030A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за 2021 год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l="21458" t="21357" r="21432" b="33265"/>
          <a:stretch/>
        </p:blipFill>
        <p:spPr>
          <a:xfrm>
            <a:off x="914400" y="1179344"/>
            <a:ext cx="10615750" cy="5433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7939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425" y="168955"/>
            <a:ext cx="119538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46513" y="168954"/>
            <a:ext cx="70974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Ведется следующая документация:</a:t>
            </a:r>
            <a:r>
              <a:rPr kumimoji="0" lang="ru-RU" sz="2000" b="1" i="1" u="none" strike="noStrike" kern="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000" b="1" i="1" u="none" strike="noStrike" kern="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000" b="1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504" y="653143"/>
            <a:ext cx="6069874" cy="6107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0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развития ребенка № 112-у ф 51-03-02;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0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планирования профилактических прививок и реакции манту ф 51- 03 -03;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0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учета инфекционных заболеваний ф 51- 03 - 04;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0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КЭС об инфекционном заболевании, остром отравлении, реакции на прививку Ф 058 у ф 51- 03- 05;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0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учёта санитарно-просветительской работы Ф 038/у ф 51- 03 - 06;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0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контроля санитарного состояния учреждения ф 51- 03-  07;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0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регистрации аварийных ситуаций 050/у ф 51- 03 - 08;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0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регистрации температурного режима холодильного оборудования ф 51- 03- 09;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0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бракеража готовой продукции ф 51- 03- 11;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0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учета опросных листов отказа родителей от прививок ф 51- 03- 12;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0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проведения витаминизации третьих и сладких блюд ф 51- 03- 13;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0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комплексный план работы на год ф 51- 03- 14;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0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учёта проведения генеральных уборок в процедурном кабинете Ф 51- 03-15;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0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антропометрических измерений ф 51- 03- 16;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0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регистрации соматических заболеваний Ф074/у ф 51- 03- 17;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0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учета движения детей ф 51- 03- 18;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0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учета периодических медицинских осмотров сотрудников ф 51- 03- 19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0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учёта проведения генеральных уборок;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0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санитарного состояния бассейна;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0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кварцевания бассейна;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0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посещаемости детьми бассейна;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00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проведения санитарных инструктажей;</a:t>
            </a:r>
          </a:p>
          <a:p>
            <a:pPr lvl="0">
              <a:lnSpc>
                <a:spcPct val="120000"/>
              </a:lnSpc>
              <a:spcBef>
                <a:spcPts val="600"/>
              </a:spcBef>
              <a:buSzPct val="125000"/>
            </a:pPr>
            <a:r>
              <a:rPr lang="ru-RU" sz="10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осмотра детей врачами специалистами ф 51- 03- 20;</a:t>
            </a:r>
          </a:p>
          <a:p>
            <a:pPr lvl="0">
              <a:lnSpc>
                <a:spcPct val="120000"/>
              </a:lnSpc>
              <a:spcBef>
                <a:spcPts val="600"/>
              </a:spcBef>
              <a:buSzPct val="125000"/>
            </a:pPr>
            <a:r>
              <a:rPr lang="ru-RU" sz="10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учета дезинфекционных средств ф 51- 03- 21</a:t>
            </a:r>
            <a:r>
              <a:rPr lang="ru-RU" sz="10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00" i="1" cap="all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74378" y="653143"/>
            <a:ext cx="5791200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600"/>
              </a:spcBef>
              <a:buSzPct val="125000"/>
            </a:pPr>
            <a:r>
              <a:rPr lang="ru-RU" sz="1000" i="1" cap="all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здоровья ф 51- 03- 22;</a:t>
            </a:r>
          </a:p>
          <a:p>
            <a:pPr lvl="0">
              <a:lnSpc>
                <a:spcPct val="120000"/>
              </a:lnSpc>
              <a:spcBef>
                <a:spcPts val="600"/>
              </a:spcBef>
              <a:buSzPct val="125000"/>
            </a:pPr>
            <a:r>
              <a:rPr lang="ru-RU" sz="10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</a:t>
            </a:r>
            <a:r>
              <a:rPr lang="ru-RU" sz="10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учета детей, направленных на прием к фтизиатру ф 51- 03- 23</a:t>
            </a:r>
          </a:p>
          <a:p>
            <a:pPr lvl="0">
              <a:lnSpc>
                <a:spcPct val="120000"/>
              </a:lnSpc>
              <a:spcBef>
                <a:spcPts val="600"/>
              </a:spcBef>
              <a:buSzPct val="125000"/>
            </a:pPr>
            <a:r>
              <a:rPr lang="ru-RU" sz="10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регистрации отстраненных больных детей ф 51- 03- 25;</a:t>
            </a:r>
          </a:p>
          <a:p>
            <a:pPr lvl="0">
              <a:lnSpc>
                <a:spcPct val="120000"/>
              </a:lnSpc>
              <a:spcBef>
                <a:spcPts val="600"/>
              </a:spcBef>
              <a:buSzPct val="125000"/>
            </a:pPr>
            <a:r>
              <a:rPr lang="ru-RU" sz="10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карантинный </a:t>
            </a:r>
            <a:r>
              <a:rPr lang="ru-RU" sz="10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ф 51- 03- 27;</a:t>
            </a:r>
          </a:p>
          <a:p>
            <a:pPr lvl="0">
              <a:lnSpc>
                <a:spcPct val="120000"/>
              </a:lnSpc>
              <a:spcBef>
                <a:spcPts val="600"/>
              </a:spcBef>
              <a:buSzPct val="125000"/>
            </a:pPr>
            <a:r>
              <a:rPr lang="ru-RU" sz="10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списки детей, нуждающихся в замене продуктов питания ф 51- 03- 28;</a:t>
            </a:r>
          </a:p>
          <a:p>
            <a:pPr lvl="0">
              <a:lnSpc>
                <a:spcPct val="120000"/>
              </a:lnSpc>
              <a:spcBef>
                <a:spcPts val="600"/>
              </a:spcBef>
              <a:buSzPct val="125000"/>
            </a:pPr>
            <a:r>
              <a:rPr lang="ru-RU" sz="10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учёта закаливающих мероприятий ф 51- 03- 29;</a:t>
            </a:r>
          </a:p>
          <a:p>
            <a:pPr lvl="0">
              <a:lnSpc>
                <a:spcPct val="120000"/>
              </a:lnSpc>
              <a:spcBef>
                <a:spcPts val="600"/>
              </a:spcBef>
              <a:buSzPct val="125000"/>
            </a:pPr>
            <a:r>
              <a:rPr lang="ru-RU" sz="10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списки детей по годам рождения, по группам Ф071-1/у ф 51- 03- 30;</a:t>
            </a:r>
          </a:p>
          <a:p>
            <a:pPr lvl="0">
              <a:lnSpc>
                <a:spcPct val="120000"/>
              </a:lnSpc>
              <a:spcBef>
                <a:spcPts val="600"/>
              </a:spcBef>
              <a:buSzPct val="125000"/>
            </a:pPr>
            <a:r>
              <a:rPr lang="ru-RU" sz="10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детей, состоящих на диспансерном учёте ф 51- 03- 31;</a:t>
            </a:r>
          </a:p>
          <a:p>
            <a:pPr lvl="0">
              <a:lnSpc>
                <a:spcPct val="120000"/>
              </a:lnSpc>
              <a:spcBef>
                <a:spcPts val="600"/>
              </a:spcBef>
              <a:buSzPct val="125000"/>
            </a:pPr>
            <a:r>
              <a:rPr lang="ru-RU" sz="10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осмотров детей на педикулез ф 51- 03- 32;</a:t>
            </a:r>
          </a:p>
          <a:p>
            <a:pPr lvl="0">
              <a:lnSpc>
                <a:spcPct val="120000"/>
              </a:lnSpc>
              <a:spcBef>
                <a:spcPts val="600"/>
              </a:spcBef>
              <a:buSzPct val="125000"/>
            </a:pPr>
            <a:r>
              <a:rPr lang="ru-RU" sz="10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регистрации и контроля работы бактерицидной лампы Ф 51- 03- 39;</a:t>
            </a:r>
          </a:p>
          <a:p>
            <a:pPr lvl="0">
              <a:lnSpc>
                <a:spcPct val="120000"/>
              </a:lnSpc>
              <a:spcBef>
                <a:spcPts val="600"/>
              </a:spcBef>
              <a:buSzPct val="125000"/>
            </a:pPr>
            <a:r>
              <a:rPr lang="ru-RU" sz="10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расхода медикаментов  ф 51- 03- 40;</a:t>
            </a:r>
          </a:p>
          <a:p>
            <a:pPr lvl="0">
              <a:lnSpc>
                <a:spcPct val="120000"/>
              </a:lnSpc>
              <a:spcBef>
                <a:spcPts val="600"/>
              </a:spcBef>
              <a:buSzPct val="125000"/>
            </a:pPr>
            <a:r>
              <a:rPr lang="ru-RU" sz="10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контроля физический нагрузки физкультурных занятий;</a:t>
            </a:r>
          </a:p>
          <a:p>
            <a:pPr lvl="0">
              <a:lnSpc>
                <a:spcPct val="120000"/>
              </a:lnSpc>
              <a:spcBef>
                <a:spcPts val="600"/>
              </a:spcBef>
              <a:buSzPct val="125000"/>
            </a:pPr>
            <a:r>
              <a:rPr lang="ru-RU" sz="10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табель посещаемости детей;</a:t>
            </a:r>
          </a:p>
          <a:p>
            <a:pPr lvl="0">
              <a:lnSpc>
                <a:spcPct val="120000"/>
              </a:lnSpc>
              <a:spcBef>
                <a:spcPts val="600"/>
              </a:spcBef>
              <a:buSzPct val="125000"/>
            </a:pPr>
            <a:r>
              <a:rPr lang="ru-RU" sz="10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учета поступления и расходования ИМБП </a:t>
            </a:r>
          </a:p>
          <a:p>
            <a:pPr lvl="0">
              <a:lnSpc>
                <a:spcPct val="120000"/>
              </a:lnSpc>
              <a:spcBef>
                <a:spcPts val="600"/>
              </a:spcBef>
              <a:buSzPct val="125000"/>
            </a:pPr>
            <a:r>
              <a:rPr lang="ru-RU" sz="10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накопления и удаления медицинских отходов;</a:t>
            </a:r>
          </a:p>
          <a:p>
            <a:pPr lvl="0">
              <a:lnSpc>
                <a:spcPct val="120000"/>
              </a:lnSpc>
              <a:spcBef>
                <a:spcPts val="600"/>
              </a:spcBef>
              <a:buSzPct val="125000"/>
            </a:pPr>
            <a:r>
              <a:rPr lang="ru-RU" sz="10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учета пищевой ценности готовой пищи</a:t>
            </a:r>
            <a:endParaRPr lang="ru-RU" sz="1000" kern="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4049" y="4783665"/>
            <a:ext cx="2705713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44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7026955"/>
          </a:xfrm>
          <a:prstGeom prst="rect">
            <a:avLst/>
          </a:prstGeom>
        </p:spPr>
      </p:pic>
      <p:pic>
        <p:nvPicPr>
          <p:cNvPr id="3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425" y="168955"/>
            <a:ext cx="119538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63336" y="513806"/>
            <a:ext cx="7480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920" y="836023"/>
            <a:ext cx="605245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endParaRPr lang="ru-RU" sz="900" b="1" i="1" cap="all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86994" y="1306285"/>
            <a:ext cx="287383" cy="89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600"/>
              </a:spcBef>
              <a:buSzPct val="125000"/>
            </a:pP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23063" y="434349"/>
            <a:ext cx="7028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Прием и организация обслуживания вновь поступающих детей в детское учреждение.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10446" y="1317487"/>
            <a:ext cx="7045233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1000"/>
              </a:spcBef>
              <a:buSzPct val="125000"/>
            </a:pPr>
            <a:r>
              <a:rPr lang="ru-RU" sz="12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Особое внимание в учреждении уделяется приему вновь поступающих детей и создание условий, способствующих снижению тяжести адаптационного синдрома. Все дети перед поступлением в детский сад проходят углубленный медицинский осмотр и лабораторное обследование в поликлинике по месту жительства</a:t>
            </a:r>
            <a:r>
              <a:rPr lang="ru-RU" sz="12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15000"/>
              </a:lnSpc>
              <a:spcBef>
                <a:spcPts val="1000"/>
              </a:spcBef>
              <a:buSzPct val="125000"/>
            </a:pPr>
            <a:r>
              <a:rPr lang="ru-RU" sz="12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ребенка составляется подробная выписка - эпикриз с заключением о состоянии здоровья ребенка, с оценкой нервно -психического развития, определяется группа здоровья, даются рекомендации по его дальнейшему наблюдению.</a:t>
            </a:r>
          </a:p>
          <a:p>
            <a:pPr lvl="0">
              <a:lnSpc>
                <a:spcPct val="115000"/>
              </a:lnSpc>
              <a:spcBef>
                <a:spcPts val="1000"/>
              </a:spcBef>
              <a:buSzPct val="125000"/>
            </a:pPr>
            <a:r>
              <a:rPr lang="ru-RU" sz="12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окончании периода адаптации пишется эпикриз, где оценивается тяжесть течения адаптационного периода, указывается выполнение проведенных мероприятий по облегчению проявлений адаптационного периода и намечается план дальнейшего ведения и оздоровления ребенка.</a:t>
            </a:r>
          </a:p>
          <a:p>
            <a:pPr lvl="0">
              <a:lnSpc>
                <a:spcPct val="115000"/>
              </a:lnSpc>
              <a:spcBef>
                <a:spcPts val="1000"/>
              </a:spcBef>
              <a:buSzPct val="125000"/>
            </a:pPr>
            <a:r>
              <a:rPr lang="ru-RU" sz="12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2021 году в детский сад поступил 53 ребёнка Нарушений состояния здоровья, вызванных адаптацией нет.</a:t>
            </a:r>
            <a:endParaRPr lang="ru-RU" sz="1200" i="1" cap="all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b="49087"/>
          <a:stretch/>
        </p:blipFill>
        <p:spPr>
          <a:xfrm>
            <a:off x="-865924" y="-404449"/>
            <a:ext cx="5058519" cy="710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96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7026955"/>
          </a:xfrm>
          <a:prstGeom prst="rect">
            <a:avLst/>
          </a:prstGeom>
        </p:spPr>
      </p:pic>
      <p:pic>
        <p:nvPicPr>
          <p:cNvPr id="3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425" y="168955"/>
            <a:ext cx="119538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63336" y="513806"/>
            <a:ext cx="7480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920" y="836023"/>
            <a:ext cx="605245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endParaRPr lang="ru-RU" sz="900" b="1" i="1" cap="all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86994" y="1306285"/>
            <a:ext cx="287383" cy="89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600"/>
              </a:spcBef>
              <a:buSzPct val="125000"/>
            </a:pPr>
            <a:endParaRPr lang="ru-RU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832376"/>
              </p:ext>
            </p:extLst>
          </p:nvPr>
        </p:nvGraphicFramePr>
        <p:xfrm>
          <a:off x="6008914" y="794619"/>
          <a:ext cx="4990011" cy="2938717"/>
        </p:xfrm>
        <a:graphic>
          <a:graphicData uri="http://schemas.openxmlformats.org/drawingml/2006/table">
            <a:tbl>
              <a:tblPr firstRow="1" firstCol="1" bandRow="1"/>
              <a:tblGrid>
                <a:gridCol w="1249591"/>
                <a:gridCol w="1366012"/>
                <a:gridCol w="943939"/>
                <a:gridCol w="1430469"/>
              </a:tblGrid>
              <a:tr h="2741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Подлежало</a:t>
                      </a:r>
                      <a:endParaRPr lang="ru-RU" sz="120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Привито</a:t>
                      </a:r>
                      <a:endParaRPr lang="ru-RU" sz="120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6645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АКДС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77,8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645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АДСМ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85,7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6645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Полиомиелит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92,7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645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Корь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83,3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6645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Паротит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83,3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645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Краснуха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90,0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6645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БЦЖ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80,0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645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Грипп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185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122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65,9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6645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Гепатит В</a:t>
                      </a:r>
                      <a:endParaRPr lang="ru-RU" sz="1200" b="0" i="1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1200" b="0" i="1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1200" b="0" i="1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1200" b="0" i="1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645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Гепатит А</a:t>
                      </a:r>
                      <a:endParaRPr lang="ru-RU" sz="1200" b="0" i="1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b="0" i="1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b="0" i="1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1200" b="0" i="1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236" y="768492"/>
            <a:ext cx="561279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Среди противоэпидемических мероприятий в борьбе с детскими инфекциями организация прививочной работы принадлежит одно из ведущих мест. Целью иммунопрофилактики является не только создание индивидуальной невосприимчивости, но главным образом формирование коллективного иммунитета к определенной инфекции.</a:t>
            </a:r>
          </a:p>
          <a:p>
            <a:pPr lvl="0"/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Прививки 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проводятся в процедурном кабинете при строгом соблюдении всех санитарно-эпидемиологических требований. Оборудование кабинета также соответствует всем требованиям. </a:t>
            </a:r>
            <a:r>
              <a:rPr lang="ru-RU" sz="1400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Прививки 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проводятся по строго составленному плану</a:t>
            </a:r>
            <a:r>
              <a:rPr lang="ru-RU" sz="1400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i="1" kern="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Всех родителей, дети которых подлежат профилактической прививке, информируются о дне проведения прививки и о предварительной медикаментозной подготовке к прививке. Перед самой прививкой ребенок осматривается старшей медицинской сестрой с обязательной термометрией. В течение всего срока, определенного инструкцией по применению соответствующего вакцинного препарата, за ребенком ведется медицинское наблюдение. Все данные о проведенной прививке заносятся в Ф.№ 063, ф. 026/у, прививочный журнал с занесением реакции на ее проведение. </a:t>
            </a:r>
            <a:endParaRPr kumimoji="0" lang="ru-RU" sz="1400" b="0" i="1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58240" y="3341178"/>
            <a:ext cx="7071360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endParaRPr lang="ru-RU" sz="2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850127"/>
              </p:ext>
            </p:extLst>
          </p:nvPr>
        </p:nvGraphicFramePr>
        <p:xfrm>
          <a:off x="444136" y="5080918"/>
          <a:ext cx="4911632" cy="1067332"/>
        </p:xfrm>
        <a:graphic>
          <a:graphicData uri="http://schemas.openxmlformats.org/drawingml/2006/table">
            <a:tbl>
              <a:tblPr firstRow="1" firstCol="1" bandRow="1"/>
              <a:tblGrid>
                <a:gridCol w="2921248"/>
                <a:gridCol w="1005765"/>
                <a:gridCol w="984619"/>
              </a:tblGrid>
              <a:tr h="3233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строки</a:t>
                      </a:r>
                      <a:endParaRPr lang="ru-RU" sz="120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3233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Обследовано реакцией Манту</a:t>
                      </a:r>
                      <a:endParaRPr lang="ru-RU" sz="120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219</a:t>
                      </a:r>
                      <a:endParaRPr lang="ru-RU" sz="120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96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Выявлено с виражом туберкулиновой пробы</a:t>
                      </a:r>
                      <a:endParaRPr lang="ru-RU" sz="120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5617029" y="3733337"/>
            <a:ext cx="6296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мероприятий по профилактике, раннему и своевременному выявлению туберкулеза у детей.</a:t>
            </a:r>
            <a:endParaRPr lang="ru-RU" sz="2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91200" y="4368349"/>
            <a:ext cx="613954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туберкулеза</a:t>
            </a:r>
          </a:p>
          <a:p>
            <a:pPr lvl="0"/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планирование и организация ревакцинации БЦЖ</a:t>
            </a:r>
          </a:p>
          <a:p>
            <a:pPr lvl="0"/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химиотерапия по рекомендации педиатра - фтизиатра</a:t>
            </a:r>
          </a:p>
          <a:p>
            <a:pPr lvl="0"/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санитарное просвещение персонала и родителей детей, посещающих наш детский сад</a:t>
            </a:r>
          </a:p>
          <a:p>
            <a:pPr lvl="0"/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Своевременное выявление больных туберкулезом</a:t>
            </a:r>
          </a:p>
          <a:p>
            <a:pPr lvl="0"/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туберкулинодиагностика (проводится ежегодно согласно календарного</a:t>
            </a:r>
          </a:p>
          <a:p>
            <a:pPr lvl="0"/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Плана, путем постановки Р. Манту</a:t>
            </a:r>
          </a:p>
          <a:p>
            <a:pPr lvl="0"/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плановое рентгенологическое обследование инфицированных</a:t>
            </a:r>
          </a:p>
          <a:p>
            <a:pPr lvl="0"/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Совместная работа с Айхальской поликлиникой, противотуберкулезным диспансером, Роспотребнадзором.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013166" y="3223558"/>
            <a:ext cx="4472958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8674" y="4659086"/>
            <a:ext cx="501613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Туберкулинодиагностика</a:t>
            </a:r>
            <a:endParaRPr lang="ru-RU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51566" y="317413"/>
            <a:ext cx="548741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Профилактические прививки в 2021 году </a:t>
            </a:r>
            <a:endParaRPr lang="ru-RU" sz="2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1919" y="304800"/>
            <a:ext cx="539931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  вакцинации детей</a:t>
            </a:r>
            <a:endParaRPr lang="ru-RU" sz="2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05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433741"/>
            <a:ext cx="12192000" cy="7026955"/>
          </a:xfrm>
          <a:prstGeom prst="rect">
            <a:avLst/>
          </a:prstGeom>
        </p:spPr>
      </p:pic>
      <p:pic>
        <p:nvPicPr>
          <p:cNvPr id="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425" y="168955"/>
            <a:ext cx="119538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63336" y="513806"/>
            <a:ext cx="7480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920" y="836023"/>
            <a:ext cx="605245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endParaRPr lang="ru-RU" sz="900" b="1" i="1" cap="all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86994" y="1306285"/>
            <a:ext cx="287383" cy="89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600"/>
              </a:spcBef>
              <a:buSzPct val="125000"/>
            </a:pP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960" y="168956"/>
            <a:ext cx="6426926" cy="287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endParaRPr lang="ru-RU" sz="1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232731"/>
              </p:ext>
            </p:extLst>
          </p:nvPr>
        </p:nvGraphicFramePr>
        <p:xfrm>
          <a:off x="391888" y="-2"/>
          <a:ext cx="10314350" cy="1666826"/>
        </p:xfrm>
        <a:graphic>
          <a:graphicData uri="http://schemas.openxmlformats.org/drawingml/2006/table">
            <a:tbl>
              <a:tblPr/>
              <a:tblGrid>
                <a:gridCol w="1369766"/>
                <a:gridCol w="1011712"/>
                <a:gridCol w="1190738"/>
                <a:gridCol w="1190738"/>
                <a:gridCol w="1190738"/>
                <a:gridCol w="1190738"/>
                <a:gridCol w="3169920"/>
              </a:tblGrid>
              <a:tr h="329516"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Отчет </a:t>
                      </a:r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по группам здоровья </a:t>
                      </a:r>
                      <a:r>
                        <a:rPr lang="ru-RU" sz="1400" b="0" i="1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за 2021 год</a:t>
                      </a:r>
                      <a:endParaRPr lang="ru-RU" sz="1400" b="0" i="1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1418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 здоровья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4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1418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3-х лет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418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3-х до 5 лет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1418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6-7 лет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418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000199"/>
              </p:ext>
            </p:extLst>
          </p:nvPr>
        </p:nvGraphicFramePr>
        <p:xfrm>
          <a:off x="235132" y="1780340"/>
          <a:ext cx="11625941" cy="1351068"/>
        </p:xfrm>
        <a:graphic>
          <a:graphicData uri="http://schemas.openxmlformats.org/drawingml/2006/table">
            <a:tbl>
              <a:tblPr/>
              <a:tblGrid>
                <a:gridCol w="792479"/>
                <a:gridCol w="1203718"/>
                <a:gridCol w="1203718"/>
                <a:gridCol w="1203718"/>
                <a:gridCol w="1203718"/>
                <a:gridCol w="1203718"/>
                <a:gridCol w="1203718"/>
                <a:gridCol w="1203718"/>
                <a:gridCol w="1203718"/>
                <a:gridCol w="1203718"/>
              </a:tblGrid>
              <a:tr h="246168"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1400" b="0" i="1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по профилактическим осмотром </a:t>
                      </a:r>
                      <a:r>
                        <a:rPr lang="ru-RU" sz="14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детском саду № 51"Улыбка" за 2021 год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37894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Подлежало смотрам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Осмотрено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охвата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Выявлено больных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</a:t>
                      </a:r>
                      <a:r>
                        <a:rPr lang="ru-RU" sz="1400" b="0" i="0" u="none" strike="noStrik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оздоровлено</a:t>
                      </a:r>
                      <a:endParaRPr lang="ru-RU" sz="14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оздоровленных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Осмотрено "Д" больных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оздоровлено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оздоровленных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11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года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87%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111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лет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11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87%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281520"/>
              </p:ext>
            </p:extLst>
          </p:nvPr>
        </p:nvGraphicFramePr>
        <p:xfrm>
          <a:off x="232230" y="4992913"/>
          <a:ext cx="11480990" cy="1162187"/>
        </p:xfrm>
        <a:graphic>
          <a:graphicData uri="http://schemas.openxmlformats.org/drawingml/2006/table">
            <a:tbl>
              <a:tblPr/>
              <a:tblGrid>
                <a:gridCol w="2296198"/>
                <a:gridCol w="2296198"/>
                <a:gridCol w="2133523"/>
                <a:gridCol w="2458873"/>
                <a:gridCol w="2296198"/>
              </a:tblGrid>
              <a:tr h="336733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Отчёт по санпросвет работе за 2021год</a:t>
                      </a:r>
                      <a:endParaRPr lang="ru-RU" sz="1400" b="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475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Беседы инструктажи</a:t>
                      </a:r>
                      <a:endParaRPr lang="ru-RU" sz="140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Папки раскладки</a:t>
                      </a:r>
                      <a:endParaRPr lang="ru-RU" sz="140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Санбюллетени</a:t>
                      </a:r>
                      <a:endParaRPr lang="ru-RU" sz="140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Лекции</a:t>
                      </a:r>
                      <a:endParaRPr lang="ru-RU" sz="140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информированных</a:t>
                      </a:r>
                      <a:endParaRPr lang="ru-RU" sz="140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347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40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1256</a:t>
                      </a:r>
                      <a:endParaRPr lang="ru-RU" sz="1400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246743" y="3193143"/>
            <a:ext cx="114015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Большое внимание  в ДОУ уделяется санитарному просвещению родителей и персонала. Санитарно-просветительная работа организуется и проводится в соответствии с методическими рекомендациями для медицинских работников. </a:t>
            </a:r>
            <a:r>
              <a:rPr lang="ru-RU" sz="1400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 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санитарно-просветительной работы включает в себя:</a:t>
            </a:r>
          </a:p>
          <a:p>
            <a:pPr>
              <a:spcAft>
                <a:spcPts val="0"/>
              </a:spcAft>
            </a:pP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 выпуск санитарных бюллетеней для родителей и сотрудников, оформление стендов: </a:t>
            </a:r>
          </a:p>
          <a:p>
            <a:pPr>
              <a:spcAft>
                <a:spcPts val="0"/>
              </a:spcAft>
            </a:pP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r>
              <a:rPr lang="ru-RU" sz="1400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проведение 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бесед, информационно- статистических сообщений старшей медсестрой на общих, групповых, родительских собраниях, заседаниях родительского комитета, медико–педагогических совещаниях, собраниях и планёрках сотрудников ДОУ</a:t>
            </a:r>
          </a:p>
          <a:p>
            <a:pPr>
              <a:spcAft>
                <a:spcPts val="0"/>
              </a:spcAft>
            </a:pP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 </a:t>
            </a:r>
            <a:r>
              <a:rPr lang="ru-RU" sz="1400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инструктаж 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педагогов, техперсонала, помощников воспитателей по санитарно-эпидемиологическому режиму</a:t>
            </a:r>
          </a:p>
          <a:p>
            <a:pPr>
              <a:spcAft>
                <a:spcPts val="0"/>
              </a:spcAft>
            </a:pP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 в каждой группе  имеется «уголок для родителей», в котором отведена рубрика для медицинской информации по актуальным темам.</a:t>
            </a:r>
            <a:endParaRPr lang="ru-RU" sz="1400" i="1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521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5024" y="0"/>
            <a:ext cx="12265663" cy="7069411"/>
          </a:xfrm>
          <a:prstGeom prst="rect">
            <a:avLst/>
          </a:prstGeom>
        </p:spPr>
      </p:pic>
      <p:pic>
        <p:nvPicPr>
          <p:cNvPr id="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425" y="168955"/>
            <a:ext cx="119538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63336" y="513806"/>
            <a:ext cx="7480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920" y="836023"/>
            <a:ext cx="605245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endParaRPr lang="ru-RU" sz="900" b="1" i="1" cap="all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86994" y="1306285"/>
            <a:ext cx="287383" cy="89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600"/>
              </a:spcBef>
              <a:buSzPct val="125000"/>
            </a:pPr>
            <a:endParaRPr lang="ru-RU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988225"/>
              </p:ext>
            </p:extLst>
          </p:nvPr>
        </p:nvGraphicFramePr>
        <p:xfrm>
          <a:off x="121924" y="567194"/>
          <a:ext cx="5207961" cy="6180676"/>
        </p:xfrm>
        <a:graphic>
          <a:graphicData uri="http://schemas.openxmlformats.org/drawingml/2006/table">
            <a:tbl>
              <a:tblPr/>
              <a:tblGrid>
                <a:gridCol w="1613649"/>
                <a:gridCol w="449289"/>
                <a:gridCol w="449289"/>
                <a:gridCol w="449289"/>
                <a:gridCol w="449289"/>
                <a:gridCol w="449289"/>
                <a:gridCol w="449289"/>
                <a:gridCol w="449289"/>
                <a:gridCol w="449289"/>
              </a:tblGrid>
              <a:tr h="15286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5199" marR="5199" marT="5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до 3 лет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3-5 лет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6-7 лет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28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случаи</a:t>
                      </a:r>
                    </a:p>
                  </a:txBody>
                  <a:tcPr marL="5199" marR="5199" marT="519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дни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случаи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дни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случаи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дни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случаи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дни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заболеваемость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999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8624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1534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6330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760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5286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ОРВИ, грипп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849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7185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1297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625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5319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 ковид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Пневмония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Бронхит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Бронхиальная астма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Ангина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Ветряная оспа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Краснуха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Эпидемический паротит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Скарлатина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Паразитарные заболев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ОКИ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Травма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всего: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467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ЖКТ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МПС 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глаз и </a:t>
                      </a:r>
                      <a:r>
                        <a:rPr lang="ru-RU" sz="1000" b="0" i="1" u="none" strike="noStrike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прид</a:t>
                      </a:r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уха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кожи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 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6726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крови, </a:t>
                      </a:r>
                      <a:r>
                        <a:rPr lang="ru-RU" sz="1000" b="0" i="1" u="none" strike="noStrike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кр.орг</a:t>
                      </a:r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000" b="0" i="1" u="none" strike="noStrike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</a:t>
                      </a:r>
                      <a:endParaRPr lang="ru-RU" sz="1000" b="0" i="1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Пропущено дней по болезни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8624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1534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6330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760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930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Среднесписочный состав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216,25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22,43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165,78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28,04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848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Пропущено дней всего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22793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2706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17778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2309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930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Проведено дето/</a:t>
                      </a:r>
                      <a:r>
                        <a:rPr lang="ru-RU" sz="1000" b="0" i="1" u="none" strike="noStrike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</a:t>
                      </a:r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всего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30188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2789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22839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4560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859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пропусков на 1 </a:t>
                      </a:r>
                      <a:r>
                        <a:rPr lang="ru-RU" sz="1000" b="0" i="1" u="none" strike="noStrike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</a:t>
                      </a:r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болезни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39,9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68,4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38,2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859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1" u="none" strike="noStrike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Срдняя</a:t>
                      </a:r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продолжительность 1 заболевания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8,6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859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случаев на 1 ребенка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930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здоровья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28,7%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9%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24%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75%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ЧБД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0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9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1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30218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93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000" b="0" i="1" u="none" strike="noStrike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</a:t>
                      </a:r>
                      <a:endParaRPr lang="ru-RU" sz="1000" b="0" i="1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99,9%</a:t>
                      </a:r>
                    </a:p>
                  </a:txBody>
                  <a:tcPr marL="5199" marR="5199" marT="519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99" marR="5199" marT="51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103870" y="90616"/>
            <a:ext cx="7371884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ОТЧЁТ ПО ЗАБОЛЕВАЕМОСТИ за 2021 год</a:t>
            </a:r>
            <a:endParaRPr kumimoji="0" lang="ru-RU" sz="20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93491" y="4506097"/>
            <a:ext cx="6345959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Анализируя данные, можно отметить, что подъёма заболеваемости в детском саду нет. Благодаря тому, что из года в год совершенствуется система предупреждения простудных заболеваний: оксигенотерапия, физиотерапия, фитотерапия, местное лечение (полоскание отварами трав, солевыми растворами), ежедневное кварцевание во всех группах, занятия в бассейне. 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физкультурные занятия, физкультминутки, направленные прежде на закаливание детского организма, профилактику заболеваний опорно-двигательного аппарата</a:t>
            </a:r>
            <a:endParaRPr kumimoji="0" lang="ru-RU" sz="1200" b="0" i="1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492" y="255374"/>
            <a:ext cx="6186616" cy="42507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5768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5650"/>
            <a:ext cx="12193057" cy="7029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9512" y="176108"/>
            <a:ext cx="1194920" cy="10546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70629" y="-85651"/>
            <a:ext cx="426550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Питание</a:t>
            </a:r>
            <a:endParaRPr lang="ru-RU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7568" y="508000"/>
            <a:ext cx="7674661" cy="653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Правильно организованное питание, полноценное и сбалансированное по содержанию основных пищевых веществ, обеспечивает полноценный рост и развитие детского организма, повышает иммунитет ребенка по отношению к заболеваниям.</a:t>
            </a:r>
          </a:p>
          <a:p>
            <a:pPr lvl="0">
              <a:lnSpc>
                <a:spcPct val="115000"/>
              </a:lnSpc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Поэтому в детском саду имеется двадцати дневное цикличное меню по возрастам (зима-весна от 06.11.2018г.  лето-осень от 19.04.2018г. Утверждено исполнительным директором и главным врачом АН ДОО «Алмазик»). Каждый месяц подсчитывается калорийность пищи и ее ингредиентов: белки, жиры, углеводы и их соотношение, ведётся накопительная ведомость. </a:t>
            </a:r>
          </a:p>
          <a:p>
            <a:pPr lvl="0">
              <a:lnSpc>
                <a:spcPct val="115000"/>
              </a:lnSpc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Ежедневно контролируется качество поступления всех продуктов питания, сроки </a:t>
            </a:r>
            <a:endParaRPr lang="ru-RU" sz="14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реализации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скоропортящихся продуктов.  </a:t>
            </a:r>
          </a:p>
          <a:p>
            <a:pPr lvl="0">
              <a:lnSpc>
                <a:spcPct val="115000"/>
              </a:lnSpc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Ведётся контроль за соблюдением технологии приготовления блюд, за правильностью </a:t>
            </a:r>
            <a:endParaRPr lang="ru-RU" sz="14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обработки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овощей, яиц; </a:t>
            </a:r>
          </a:p>
          <a:p>
            <a:pPr lvl="0">
              <a:lnSpc>
                <a:spcPct val="115000"/>
              </a:lnSpc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правильным применением, согласно санитарным требованиям, инвентаря; </a:t>
            </a:r>
          </a:p>
          <a:p>
            <a:pPr lvl="0">
              <a:lnSpc>
                <a:spcPct val="115000"/>
              </a:lnSpc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правильностью забора и хранения суточных проб; </a:t>
            </a:r>
          </a:p>
          <a:p>
            <a:pPr lvl="0">
              <a:lnSpc>
                <a:spcPct val="115000"/>
              </a:lnSpc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соблюдением товарного соседства на складах сухих и овощных продуктов. </a:t>
            </a:r>
          </a:p>
          <a:p>
            <a:pPr lvl="0">
              <a:lnSpc>
                <a:spcPct val="115000"/>
              </a:lnSpc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поступлении новых продуктов проводятся пробные варки и пробные чистки овощей; контролируется отпуск готовой пищи с кухни. Регулярно проводится по всем правилам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снятие </a:t>
            </a:r>
          </a:p>
          <a:p>
            <a:pPr lvl="0">
              <a:lnSpc>
                <a:spcPct val="115000"/>
              </a:lnSpc>
            </a:pP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последующей отметкой в журнале бракеража. </a:t>
            </a:r>
          </a:p>
          <a:p>
            <a:pPr lvl="0">
              <a:lnSpc>
                <a:spcPct val="115000"/>
              </a:lnSpc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питания по группам: объем порций, санитарно-гигиенические нормы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приеме </a:t>
            </a:r>
          </a:p>
          <a:p>
            <a:pPr lvl="0">
              <a:lnSpc>
                <a:spcPct val="115000"/>
              </a:lnSpc>
            </a:pP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пищи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сервировку стола. Ежедневно проводится С- витаминизация пищи, контролируется закладка продуктов.</a:t>
            </a:r>
          </a:p>
          <a:p>
            <a:pPr lvl="0">
              <a:lnSpc>
                <a:spcPct val="115000"/>
              </a:lnSpc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составлении меню пользуемся технологическими картами приготовления блюд и рецептурным справочником детского питания под редакцией В.А. Тутельяна и М.П. Могильного в издательстве 2012года.</a:t>
            </a:r>
          </a:p>
          <a:p>
            <a:pPr lvl="0">
              <a:lnSpc>
                <a:spcPct val="115000"/>
              </a:lnSpc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 началом рабочей смены работники пищеблока осматриваются на гнойничковые заболевания.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67" l="0" r="99556">
                        <a14:foregroundMark x1="67111" y1="28889" x2="67111" y2="28889"/>
                        <a14:foregroundMark x1="67111" y1="28889" x2="67111" y2="28889"/>
                        <a14:foregroundMark x1="34222" y1="24889" x2="34222" y2="24889"/>
                        <a14:foregroundMark x1="18667" y1="43556" x2="18667" y2="43556"/>
                        <a14:foregroundMark x1="13333" y1="41778" x2="13333" y2="41778"/>
                        <a14:foregroundMark x1="52000" y1="43111" x2="52000" y2="43111"/>
                        <a14:foregroundMark x1="43111" y1="65333" x2="43111" y2="65333"/>
                        <a14:foregroundMark x1="48000" y1="66667" x2="48000" y2="66667"/>
                        <a14:foregroundMark x1="44000" y1="61333" x2="44000" y2="61333"/>
                        <a14:foregroundMark x1="48444" y1="62667" x2="48444" y2="62667"/>
                        <a14:foregroundMark x1="40000" y1="65333" x2="40000" y2="65333"/>
                        <a14:foregroundMark x1="42667" y1="70222" x2="42667" y2="70222"/>
                        <a14:foregroundMark x1="44444" y1="70222" x2="44444" y2="70222"/>
                        <a14:foregroundMark x1="56889" y1="82222" x2="56889" y2="82222"/>
                        <a14:foregroundMark x1="19556" y1="76889" x2="19556" y2="76889"/>
                        <a14:foregroundMark x1="81778" y1="55111" x2="81778" y2="55111"/>
                        <a14:foregroundMark x1="45333" y1="66222" x2="45333" y2="66222"/>
                        <a14:foregroundMark x1="41778" y1="65333" x2="41778" y2="6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891" y="1681582"/>
            <a:ext cx="2143125" cy="21431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271" y="3547871"/>
            <a:ext cx="3294743" cy="276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89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87" y="2929731"/>
            <a:ext cx="2638425" cy="214312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85649"/>
            <a:ext cx="12193057" cy="7029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9512" y="139287"/>
            <a:ext cx="1194920" cy="10546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03086" y="0"/>
            <a:ext cx="798254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Противоэпидемическая работа</a:t>
            </a:r>
            <a:endParaRPr lang="ru-RU" sz="3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7568" y="658642"/>
            <a:ext cx="1183686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инфекционных заболеваний:</a:t>
            </a:r>
            <a:r>
              <a:rPr kumimoji="0" lang="ru-RU" sz="1600" b="0" i="1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санитарно-эпидемиологическими правилами "Организация иммунопрофилактики инфекционных болезней. СП 3.3.2367-08", утв. постановлением Главного государственного санитарного врача РФ от 04.06.2008 № 34; </a:t>
            </a:r>
            <a:r>
              <a:rPr kumimoji="0" lang="ru-RU" sz="1600" b="0" i="1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дезинфекция помещений детского сада; </a:t>
            </a:r>
            <a:r>
              <a:rPr kumimoji="0" lang="ru-RU" sz="1600" b="0" i="1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организации питания; </a:t>
            </a:r>
            <a:r>
              <a:rPr kumimoji="0" lang="ru-RU" sz="1600" b="0" i="1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иммунизации;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карантинных мероприятий в связи с инфекционными заболеваниями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туберкулеза: ознакомление с санитарно-эпидемиологическими правилами "Профилактика туберкулеза. СП 3.1.1295-03", утв. Главным государственным санитарным врачом 18.04.2003; </a:t>
            </a:r>
            <a:r>
              <a:rPr kumimoji="0" lang="ru-RU" sz="1600" b="0" i="1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туберкулинодиагностика воспитанников; организация обследования детей из группы риска,  беседы с родителями. </a:t>
            </a:r>
          </a:p>
          <a:p>
            <a:pPr lvl="0"/>
            <a:r>
              <a:rPr kumimoji="0" lang="ru-RU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кишечных инфекций: ознакомление с санитарно-эпидемиологическими правилами "Профилактика острых кишечных инфекций. СП 3.1.1.</a:t>
            </a:r>
            <a:r>
              <a:rPr lang="ru-RU" sz="1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Профилактика педикулеза: ознакомление с приказом Минздрава России от 26.11.1998 № 342 "Об усилении мероприятий по профилактике эпидемического сыпного тифа и борьбе с педикулезом"; </a:t>
            </a:r>
          </a:p>
          <a:p>
            <a:pPr lvl="0"/>
            <a:r>
              <a:rPr lang="ru-RU" sz="1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еженедельного осмотра воспитанников согласно санитарно-эпидемиологическим правилам и нормативам "Санитарно-эпидемиологические требования к устройству, содержанию и организации режима работы в дошкольных организациях. СанПиН 2.4.1.2660-10", утв. постановлением Главного государственного санитарного врача РФ от 22.07.2010 № 91. </a:t>
            </a:r>
          </a:p>
          <a:p>
            <a:pPr lvl="0"/>
            <a:r>
              <a:rPr lang="ru-RU" sz="1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Профилактика гельминтозов:</a:t>
            </a:r>
          </a:p>
          <a:p>
            <a:pPr lvl="0"/>
            <a:r>
              <a:rPr lang="ru-RU" sz="1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санитарно-эпидемиологическими правилами и нормативами "Профилактика паразитарных болезней на территории Российской Федерации. СанПиН 3.2.1333-03", утв. Главным государственным санитарным врачом РФ 28.05.2003; </a:t>
            </a:r>
          </a:p>
          <a:p>
            <a:pPr lvl="0"/>
            <a:r>
              <a:rPr lang="ru-RU" sz="1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воспитанников; </a:t>
            </a:r>
          </a:p>
          <a:p>
            <a:pPr lvl="0"/>
            <a:r>
              <a:rPr lang="ru-RU" sz="1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песка в песочницах; </a:t>
            </a:r>
          </a:p>
          <a:p>
            <a:pPr lvl="0"/>
            <a:r>
              <a:rPr lang="ru-RU" sz="1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укрытие песка тентом от животных.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1117-02", утв. Главным государственным санитарным врачом РФ 17.03.2002;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соблюдения санитарно-эпидемиологического режима в детском саду, пищеблоке;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личной гигиены воспитанников, персонала, работников пищеблока;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медицинское наблюдение за контактными лицами;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дезинфекции.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7406D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818" y="4074642"/>
            <a:ext cx="3426249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74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2724944"/>
            <a:ext cx="2857500" cy="25527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7029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9512" y="139287"/>
            <a:ext cx="1194920" cy="10546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56114" y="139287"/>
            <a:ext cx="4334041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Выводы</a:t>
            </a:r>
            <a:endParaRPr lang="ru-RU" sz="3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1506" y="1319491"/>
            <a:ext cx="7732718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Правильная организация санитарно-гигиенического режима в детском саду, своевременная и эффективная работа по медицинскому обслуживанию детей, чёткая организация питания, физического воспитания, закаливания детей, санитарно-просветительная работа с родителями и персоналом, направленные на укрепление здоровья детей и снижение заболеваемости, дают положительные результаты:</a:t>
            </a:r>
            <a:endParaRPr lang="ru-RU" sz="1600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 Детей с ухудшением состояния здоровья в период адаптации нет</a:t>
            </a:r>
            <a:endParaRPr lang="ru-RU" sz="1600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 Профилактическим осмотром охвачены все дети.</a:t>
            </a:r>
            <a:endParaRPr lang="ru-RU" sz="1600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 Ведется работа по снижению заболеваемости.</a:t>
            </a:r>
            <a:endParaRPr lang="ru-RU" sz="1600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89535" lvl="0">
              <a:lnSpc>
                <a:spcPct val="115000"/>
              </a:lnSpc>
            </a:pP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 Проводится лечебно-профилактическая работа.</a:t>
            </a:r>
            <a:endParaRPr lang="ru-RU" sz="1600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450215">
              <a:lnSpc>
                <a:spcPct val="115000"/>
              </a:lnSpc>
            </a:pP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 Проводится санитарно-просветительная работа.</a:t>
            </a:r>
            <a:endParaRPr lang="ru-RU" sz="1600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242" y1="45495" x2="35242" y2="45495"/>
                        <a14:foregroundMark x1="50220" y1="45946" x2="50220" y2="45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155" y="2513477"/>
            <a:ext cx="4810339" cy="438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28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425" y="168955"/>
            <a:ext cx="119538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17623" y="1258163"/>
            <a:ext cx="789867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Галиева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Резеда Гиниятулловна </a:t>
            </a:r>
          </a:p>
          <a:p>
            <a:pPr lvl="0" algn="ctr">
              <a:lnSpc>
                <a:spcPct val="115000"/>
              </a:lnSpc>
            </a:pPr>
            <a:r>
              <a:rPr lang="ru-RU" sz="2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старшая </a:t>
            </a:r>
            <a:r>
              <a:rPr lang="ru-RU" sz="2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</a:t>
            </a: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высшей категории </a:t>
            </a:r>
          </a:p>
          <a:p>
            <a:pPr lvl="0" algn="ctr">
              <a:lnSpc>
                <a:spcPct val="115000"/>
              </a:lnSpc>
            </a:pPr>
            <a:r>
              <a:rPr lang="ru-RU" sz="2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специальности  «Сестринское дело в педиатрии»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14353" y="252549"/>
            <a:ext cx="6891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kern="0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персонал</a:t>
            </a:r>
            <a:r>
              <a:rPr lang="ru-RU" sz="2800" b="1" i="1" kern="0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.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0800" y="4457465"/>
            <a:ext cx="7358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Жумабаева Мадина Серикжановна</a:t>
            </a:r>
          </a:p>
          <a:p>
            <a:pPr algn="ctr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медицинская сестра по специальности «Сестринское дело в педиатрии»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1" t="9123" r="36303" b="63809"/>
          <a:stretch/>
        </p:blipFill>
        <p:spPr>
          <a:xfrm>
            <a:off x="719818" y="252549"/>
            <a:ext cx="2397805" cy="36129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3" t="11300" r="7319" b="63010"/>
          <a:stretch/>
        </p:blipFill>
        <p:spPr>
          <a:xfrm>
            <a:off x="9004640" y="2903391"/>
            <a:ext cx="2278743" cy="3675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4979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425" y="168955"/>
            <a:ext cx="119538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1601" y="168956"/>
            <a:ext cx="11451770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2000" b="1" i="1" u="none" strike="noStrike" kern="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Краткая характеристика учреждения.</a:t>
            </a:r>
            <a:br>
              <a:rPr kumimoji="0" lang="ru-RU" sz="2000" b="1" i="1" u="none" strike="noStrike" kern="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kumimoji="0" lang="ru-RU" sz="1300" b="0" i="0" u="none" strike="noStrike" kern="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 </a:t>
            </a:r>
            <a:br>
              <a:rPr kumimoji="0" lang="ru-RU" sz="1300" b="0" i="0" u="none" strike="noStrike" kern="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Детский сад №51 «Улыбка» Филиал АН ДОО «Алмазик» находится в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п. Айхал Мирнинского района РС(Я) по улице Кадзова, дом №5  </a:t>
            </a:r>
            <a:b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В детском саду функционирует 8 групп обще развивающей направленности; </a:t>
            </a:r>
            <a:b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1 группа раннего возраста,</a:t>
            </a:r>
            <a:b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1 группы младшего возраста, </a:t>
            </a:r>
            <a:b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2 группы среднего возраста,</a:t>
            </a:r>
            <a:b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2 группы старшего возраста,</a:t>
            </a:r>
            <a:b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2 группы подготовительные к школе .</a:t>
            </a:r>
            <a:b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Режим функционирования: </a:t>
            </a:r>
            <a:b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пятидневная рабочая неделя с 7-00 до 19-00</a:t>
            </a:r>
            <a:b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Суббота, воскресенье – выходные дни.</a:t>
            </a:r>
            <a:b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.</a:t>
            </a:r>
            <a:b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Списочный состав всего 2</a:t>
            </a:r>
            <a:r>
              <a:rPr kumimoji="0" lang="en-US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2</a:t>
            </a:r>
            <a: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3 воспитанника.</a:t>
            </a:r>
            <a:b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Группе раннего возраста – 27 воспитанника.</a:t>
            </a:r>
            <a:b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Группе младшего возраста – 30 воспитанника.</a:t>
            </a:r>
            <a:b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группах среднего возраста – 57 воспитанника.</a:t>
            </a:r>
            <a:b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группах старшего возраста – </a:t>
            </a:r>
            <a:r>
              <a:rPr kumimoji="0" lang="en-US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58</a:t>
            </a:r>
            <a: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воспитанника.</a:t>
            </a:r>
            <a:b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группах подготовительной к школе – 51 воспитанника.</a:t>
            </a:r>
            <a:br>
              <a:rPr kumimoji="0" lang="ru-RU" sz="12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kumimoji="0" lang="ru-RU" sz="1400" b="0" i="1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ru-RU" sz="1400" b="0" i="1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6423" y="4585549"/>
            <a:ext cx="11820389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buSzPct val="125000"/>
            </a:pPr>
            <a:r>
              <a:rPr lang="ru-RU" sz="12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медицинской деятельности в филиале- детского сада № 51 осуществляется на основании лицензии на медицинскую деятельность №ЛО-14-01-002735 от 31 августа 2020 года.</a:t>
            </a:r>
          </a:p>
          <a:p>
            <a:pPr lvl="0">
              <a:lnSpc>
                <a:spcPct val="120000"/>
              </a:lnSpc>
              <a:buSzPct val="125000"/>
            </a:pPr>
            <a:r>
              <a:rPr lang="ru-RU" sz="12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Номенклатура работ и услуг по лицензии. оказание первичной в том числе доврачебной, врачебной и специализированной, медико-санитарной помощи амбулаторных условиях по: вакцинации (проведению профилактических прививок), сестринскому делу в </a:t>
            </a:r>
            <a:r>
              <a:rPr lang="ru-RU" sz="12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педиатрии.</a:t>
            </a:r>
          </a:p>
          <a:p>
            <a:pPr lvl="0">
              <a:lnSpc>
                <a:spcPct val="120000"/>
              </a:lnSpc>
              <a:buSzPct val="125000"/>
            </a:pPr>
            <a:r>
              <a:rPr lang="ru-RU" sz="12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2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лечебно-профилактической работы в учреждении функционирует – медицинский блок.  </a:t>
            </a:r>
          </a:p>
          <a:p>
            <a:pPr lvl="0">
              <a:lnSpc>
                <a:spcPct val="120000"/>
              </a:lnSpc>
              <a:buSzPct val="125000"/>
            </a:pPr>
            <a:r>
              <a:rPr lang="ru-RU" sz="12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помещения оснащены согласно требованиям санитарных</a:t>
            </a:r>
            <a:r>
              <a:rPr lang="ru-RU" sz="1200" b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 СП 2.4.3648-20 "Санитарно-эпидемиологические требования к организациям воспитания и обучения, отдыха и оздоровления детей и молодежи"</a:t>
            </a:r>
            <a:r>
              <a:rPr lang="ru-RU" sz="12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4245" y1="41116" x2="64245" y2="41116"/>
                        <a14:foregroundMark x1="53983" y1="45058" x2="53983" y2="45058"/>
                        <a14:foregroundMark x1="65264" y1="50940" x2="65264" y2="50940"/>
                        <a14:foregroundMark x1="62970" y1="49727" x2="62970" y2="49727"/>
                        <a14:foregroundMark x1="66539" y1="49485" x2="66539" y2="49485"/>
                        <a14:foregroundMark x1="69917" y1="54336" x2="69917" y2="54336"/>
                        <a14:foregroundMark x1="24092" y1="11765" x2="24092" y2="11765"/>
                        <a14:backgroundMark x1="13066" y1="7641" x2="13066" y2="7641"/>
                        <a14:backgroundMark x1="94837" y1="5155" x2="94837" y2="5155"/>
                        <a14:backgroundMark x1="84831" y1="7095" x2="84831" y2="7095"/>
                        <a14:backgroundMark x1="83301" y1="6853" x2="83301" y2="6853"/>
                        <a14:backgroundMark x1="94837" y1="7398" x2="94837" y2="7398"/>
                        <a14:backgroundMark x1="95092" y1="16434" x2="95092" y2="16434"/>
                        <a14:backgroundMark x1="94837" y1="15949" x2="94073" y2="15949"/>
                        <a14:backgroundMark x1="91268" y1="13705" x2="91268" y2="13705"/>
                        <a14:backgroundMark x1="4334" y1="12007" x2="4334" y2="12007"/>
                        <a14:backgroundMark x1="3824" y1="5882" x2="3824" y2="5882"/>
                        <a14:backgroundMark x1="5864" y1="5640" x2="5864" y2="5640"/>
                        <a14:backgroundMark x1="6119" y1="5397" x2="8158" y2="5397"/>
                        <a14:backgroundMark x1="18483" y1="4912" x2="18483" y2="4912"/>
                        <a14:backgroundMark x1="19503" y1="4912" x2="19503" y2="4912"/>
                        <a14:backgroundMark x1="92033" y1="91813" x2="92033" y2="91813"/>
                        <a14:backgroundMark x1="92033" y1="91813" x2="92033" y2="91813"/>
                        <a14:backgroundMark x1="8923" y1="87144" x2="8923" y2="87144"/>
                        <a14:backgroundMark x1="10261" y1="89873" x2="10261" y2="89873"/>
                        <a14:backgroundMark x1="14595" y1="89873" x2="14595" y2="89873"/>
                        <a14:backgroundMark x1="15360" y1="88599" x2="15360" y2="88599"/>
                        <a14:backgroundMark x1="14850" y1="93996" x2="14850" y2="93996"/>
                        <a14:backgroundMark x1="14850" y1="93996" x2="14850" y2="93996"/>
                        <a14:backgroundMark x1="14850" y1="93996" x2="14850" y2="93996"/>
                        <a14:backgroundMark x1="95602" y1="83505" x2="95602" y2="83505"/>
                        <a14:backgroundMark x1="95602" y1="83505" x2="95602" y2="83505"/>
                        <a14:backgroundMark x1="96941" y1="83020" x2="96941" y2="83020"/>
                        <a14:backgroundMark x1="95857" y1="26683" x2="95857" y2="26683"/>
                        <a14:backgroundMark x1="77374" y1="12250" x2="77374" y2="1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280" y="235773"/>
            <a:ext cx="3962958" cy="416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06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425" y="168955"/>
            <a:ext cx="119538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754" y="696005"/>
            <a:ext cx="6212114" cy="37246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7818" y="168955"/>
            <a:ext cx="11348456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ru-RU" sz="1600" b="1" i="1" u="none" strike="noStrike" kern="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течение года каждый воспитанник детского сада проходит через комплекс </a:t>
            </a:r>
            <a:br>
              <a:rPr kumimoji="0" lang="ru-RU" sz="1600" b="1" i="1" u="none" strike="noStrike" kern="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600" b="1" i="1" u="none" strike="noStrike" kern="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лечебно-коррекционных мероприятии, которые включают в себя:</a:t>
            </a:r>
            <a:br>
              <a:rPr kumimoji="0" lang="ru-RU" sz="1600" b="1" i="1" u="none" strike="noStrike" kern="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300" i="1" kern="0" cap="all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300" i="1" kern="0" cap="all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300" i="1" kern="0" cap="all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 </a:t>
            </a:r>
            <a:r>
              <a:rPr lang="ru-RU" sz="1300" i="1" kern="0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занятия </a:t>
            </a:r>
            <a:r>
              <a:rPr lang="ru-RU" sz="1300" i="1" kern="0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бассейне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</a:t>
            </a:r>
            <a:r>
              <a:rPr kumimoji="0" lang="ru-RU" sz="13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физкультурные занятия</a:t>
            </a:r>
            <a:br>
              <a:rPr kumimoji="0" lang="ru-RU" sz="13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300" b="1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</a:t>
            </a:r>
            <a:r>
              <a:rPr kumimoji="0" lang="ru-RU" sz="13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пальчиковая гимнастика                                                                                                                                                </a:t>
            </a:r>
            <a:br>
              <a:rPr kumimoji="0" lang="ru-RU" sz="13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300" b="1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</a:t>
            </a:r>
            <a:r>
              <a:rPr kumimoji="0" lang="ru-RU" sz="13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артикуляционная гимнастика                                                                                                                                   </a:t>
            </a:r>
            <a:br>
              <a:rPr kumimoji="0" lang="ru-RU" sz="13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300" b="1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</a:t>
            </a:r>
            <a:r>
              <a:rPr kumimoji="0" lang="ru-RU" sz="13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профилактика плоскостопия                                                                                                                                       </a:t>
            </a:r>
            <a:br>
              <a:rPr kumimoji="0" lang="ru-RU" sz="13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300" b="1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</a:t>
            </a:r>
            <a:r>
              <a:rPr kumimoji="0" lang="ru-RU" sz="13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носовая дыхательная гимнастика                                                                                                                                          </a:t>
            </a:r>
            <a:br>
              <a:rPr kumimoji="0" lang="ru-RU" sz="13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300" b="1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</a:t>
            </a:r>
            <a:r>
              <a:rPr kumimoji="0" lang="ru-RU" sz="13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точечный самомассаж                                                                                                                                                              </a:t>
            </a:r>
            <a:br>
              <a:rPr kumimoji="0" lang="ru-RU" sz="13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300" b="1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</a:t>
            </a:r>
            <a:r>
              <a:rPr kumimoji="0" lang="ru-RU" sz="13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профилактика сколиоза (зарядка для спины) </a:t>
            </a:r>
            <a:br>
              <a:rPr kumimoji="0" lang="ru-RU" sz="13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3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прогулки на свежим воздухе  </a:t>
            </a:r>
            <a:br>
              <a:rPr kumimoji="0" lang="ru-RU" sz="13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300" b="0" i="1" u="none" strike="noStrike" kern="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olas" panose="020B0609020204030204" pitchFamily="49" charset="0"/>
                <a:ea typeface="+mj-ea"/>
                <a:cs typeface="Consolas" panose="020B0609020204030204" pitchFamily="49" charset="0"/>
              </a:rPr>
              <a:t> 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19992" y="4102435"/>
            <a:ext cx="6865213" cy="2341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3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работает в тесном контакте с детской поликлиникой.</a:t>
            </a:r>
            <a:br>
              <a:rPr kumimoji="0" lang="ru-RU" sz="13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1300" b="1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sz="13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подготовке ребенка к поступлению в детский сад и ведении его в период адаптации</a:t>
            </a:r>
            <a:br>
              <a:rPr kumimoji="0" lang="ru-RU" sz="13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1300" b="1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ru-RU" sz="13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при выписке ребенка в детский сад после заболевания и его оздоровление</a:t>
            </a:r>
            <a:br>
              <a:rPr kumimoji="0" lang="ru-RU" sz="13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1300" b="1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sz="1300" b="0" i="1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при диспансеризации детей и контролем за состоянием их здоровья, оздоровление детей с отклонениями в состоянии здоровья и с хроническими заболеваниями.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1300" b="0" i="0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Мед осмотры</a:t>
            </a:r>
            <a:endParaRPr kumimoji="0" lang="ru-RU" sz="1300" b="0" i="0" u="none" strike="noStrike" kern="0" cap="all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7" y="2670629"/>
            <a:ext cx="5099191" cy="41873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7462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7026955"/>
          </a:xfrm>
          <a:prstGeom prst="rect">
            <a:avLst/>
          </a:prstGeom>
        </p:spPr>
      </p:pic>
      <p:pic>
        <p:nvPicPr>
          <p:cNvPr id="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425" y="168955"/>
            <a:ext cx="119538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63336" y="513806"/>
            <a:ext cx="7480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920" y="836023"/>
            <a:ext cx="605245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endParaRPr lang="ru-RU" sz="900" b="1" i="1" cap="all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86994" y="1306285"/>
            <a:ext cx="287383" cy="89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600"/>
              </a:spcBef>
              <a:buSzPct val="125000"/>
            </a:pP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920" y="95795"/>
            <a:ext cx="108160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В детском саду проводятся следующие здоровье сберегающие мероприятия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2230" y="1306285"/>
            <a:ext cx="1047401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1000"/>
              </a:spcBef>
              <a:buSzPct val="125000"/>
              <a:buFont typeface="Wingdings" panose="05000000000000000000" pitchFamily="2" charset="2"/>
              <a:buChar char="Ø"/>
            </a:pPr>
            <a:r>
              <a:rPr lang="ru-RU" sz="12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кварцевание помещений групп и кабинетов</a:t>
            </a:r>
          </a:p>
          <a:p>
            <a:pPr marL="342900" lvl="0" indent="-342900" algn="just">
              <a:spcBef>
                <a:spcPts val="1000"/>
              </a:spcBef>
              <a:buSzPct val="125000"/>
              <a:buFont typeface="Wingdings" panose="05000000000000000000" pitchFamily="2" charset="2"/>
              <a:buChar char="Ø"/>
            </a:pPr>
            <a:r>
              <a:rPr lang="ru-RU" sz="12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витаминизация 3 блюда</a:t>
            </a:r>
          </a:p>
          <a:p>
            <a:pPr marL="342900" lvl="0" indent="-342900" algn="just">
              <a:spcBef>
                <a:spcPts val="1000"/>
              </a:spcBef>
              <a:buSzPct val="125000"/>
              <a:buFont typeface="Wingdings" panose="05000000000000000000" pitchFamily="2" charset="2"/>
              <a:buChar char="Ø"/>
            </a:pPr>
            <a:r>
              <a:rPr lang="ru-RU" sz="12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утренняя </a:t>
            </a:r>
            <a:r>
              <a:rPr lang="ru-RU" sz="12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гимнастика и приём на воздухе в тёплые дни</a:t>
            </a:r>
          </a:p>
          <a:p>
            <a:pPr marL="342900" lvl="0" indent="-342900" algn="just">
              <a:spcBef>
                <a:spcPts val="1000"/>
              </a:spcBef>
              <a:buSzPct val="125000"/>
              <a:buFont typeface="Wingdings" panose="05000000000000000000" pitchFamily="2" charset="2"/>
              <a:buChar char="Ø"/>
            </a:pPr>
            <a:r>
              <a:rPr lang="ru-RU" sz="12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воздушная гимнастика после сна, босо хождение по рефлекторной дорожке</a:t>
            </a:r>
          </a:p>
          <a:p>
            <a:pPr marL="342900" lvl="0" indent="-342900" algn="just">
              <a:spcBef>
                <a:spcPts val="1000"/>
              </a:spcBef>
              <a:buSzPct val="125000"/>
              <a:buFont typeface="Wingdings" panose="05000000000000000000" pitchFamily="2" charset="2"/>
              <a:buChar char="Ø"/>
            </a:pPr>
            <a:r>
              <a:rPr lang="ru-RU" sz="12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полоскание полости рта после приема пищи, обширное умывание</a:t>
            </a:r>
          </a:p>
          <a:p>
            <a:pPr marL="342900" lvl="0" indent="-342900" algn="just">
              <a:spcBef>
                <a:spcPts val="1000"/>
              </a:spcBef>
              <a:buSzPct val="125000"/>
              <a:buFont typeface="Wingdings" panose="05000000000000000000" pitchFamily="2" charset="2"/>
              <a:buChar char="Ø"/>
            </a:pPr>
            <a:r>
              <a:rPr lang="ru-RU" sz="12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фитонцид </a:t>
            </a:r>
            <a:r>
              <a:rPr lang="ru-RU" sz="12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терапия - употребление в пищу лука, чеснока                                                                     </a:t>
            </a:r>
          </a:p>
          <a:p>
            <a:pPr marL="342900" lvl="0" indent="-342900" algn="just">
              <a:spcBef>
                <a:spcPts val="1000"/>
              </a:spcBef>
              <a:buSzPct val="125000"/>
              <a:buFont typeface="Wingdings" panose="05000000000000000000" pitchFamily="2" charset="2"/>
              <a:buChar char="Ø"/>
            </a:pPr>
            <a:r>
              <a:rPr lang="ru-RU" sz="12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профилактика вспышек ОРЗ И ОРВИ</a:t>
            </a:r>
          </a:p>
          <a:p>
            <a:pPr marL="342900" lvl="0" indent="-342900" algn="just">
              <a:spcBef>
                <a:spcPts val="1000"/>
              </a:spcBef>
              <a:buSzPct val="125000"/>
              <a:buFont typeface="Wingdings" panose="05000000000000000000" pitchFamily="2" charset="2"/>
              <a:buChar char="Ø"/>
            </a:pPr>
            <a:r>
              <a:rPr lang="ru-RU" sz="12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12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элементов самомассажа в повседневной жизни детей.</a:t>
            </a:r>
          </a:p>
          <a:p>
            <a:pPr marL="342900" lvl="0" indent="-342900" algn="just">
              <a:spcBef>
                <a:spcPts val="1000"/>
              </a:spcBef>
              <a:buSzPct val="125000"/>
              <a:buFont typeface="Wingdings" panose="05000000000000000000" pitchFamily="2" charset="2"/>
              <a:buChar char="Ø"/>
            </a:pPr>
            <a:r>
              <a:rPr lang="ru-RU" sz="12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соблюдается режим проветривания </a:t>
            </a:r>
          </a:p>
          <a:p>
            <a:pPr marL="342900" lvl="0" indent="-342900" algn="just">
              <a:spcBef>
                <a:spcPts val="1000"/>
              </a:spcBef>
              <a:buSzPct val="125000"/>
              <a:buFont typeface="Wingdings" panose="05000000000000000000" pitchFamily="2" charset="2"/>
              <a:buChar char="Ø"/>
            </a:pPr>
            <a:r>
              <a:rPr lang="ru-RU" sz="12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СОЛНЕЧНЫЕ </a:t>
            </a:r>
            <a:r>
              <a:rPr lang="ru-RU" sz="12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ВОЗДУШНЫЕ ВОННЫ В ТЕПЛОЕ ВРЕМЯ ГОДА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829" y="1113969"/>
            <a:ext cx="4600984" cy="57440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336" y="4186710"/>
            <a:ext cx="3566469" cy="268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45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425" y="168955"/>
            <a:ext cx="119538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0981" y="447708"/>
            <a:ext cx="11951019" cy="7000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120000"/>
              </a:lnSpc>
              <a:spcBef>
                <a:spcPts val="1000"/>
              </a:spcBef>
              <a:buSzPct val="125000"/>
              <a:buAutoNum type="arabicPeriod"/>
            </a:pPr>
            <a:r>
              <a:rPr lang="ru-RU" sz="9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Постановление</a:t>
            </a: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СП (Свод правил) Главного государственного санитарного врача России от 28.09.2020 №№ 28, СП </a:t>
            </a:r>
            <a:r>
              <a:rPr lang="ru-RU" sz="9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2.4.3648-20 Об </a:t>
            </a: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утверждении санитарных </a:t>
            </a:r>
            <a:r>
              <a:rPr lang="ru-RU" sz="9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</a:t>
            </a:r>
          </a:p>
          <a:p>
            <a:pPr lvl="0">
              <a:lnSpc>
                <a:spcPct val="120000"/>
              </a:lnSpc>
              <a:buSzPct val="125000"/>
            </a:pPr>
            <a:r>
              <a:rPr lang="ru-RU" sz="9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 </a:t>
            </a: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2.4.3648-20 "Санитарно-эпидемиологические требования к организациям воспитания и обучения, отдыха и  </a:t>
            </a:r>
            <a:r>
              <a:rPr lang="ru-RU" sz="9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оздоровления </a:t>
            </a: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и молодежи"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2.Федеральный закон от 30.03.1999 года № 52-ФЗ "О санитарно-эпидемиологическом благополучии населения"; 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3.Федеральный закон от 24.07.1998 года № 124-ФЗ "Об основных гарантиях прав ребенка в Российской Федерации"; 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4.Федеральный закон от 19.09.1998 года № 157 "Об иммунопрофилактике болезней";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5.Федеральный закон от 02.01.2000 года № 29-ФЗ (ред. от 19.07.2011г) "О качестве и безопасности пищевых продуктов";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6.Федеральный закон от 18.06.2001 года № 18.06.2001 года № 77-ФЗ "О предупреждении распространения туберкулеза в РФ"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7.Федеральный закон от 21.11.2011 года N 323-ФЗ (ред. от 25.06.2012)"Об основах охраны здоровья граждан в Российской Федерации"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8.Приказ Минздрава России и Минобразования России от 30.06.1992 года № 186/272 </a:t>
            </a:r>
            <a:r>
              <a:rPr lang="ru-RU" sz="9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совершенствовании системы медицинского обеспечения детей в образовательных учреждениях"; 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9.Приказ Минздрава России от 21.03.2014 года N 125н</a:t>
            </a:r>
            <a:b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"Об утверждении национального календаря профилактических прививок и календаря профилактических прививок по эпидемическим показаниям"(Зарегистрировано в Минюсте России 25.04.2014 года N 32115);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10.Приказ от 21.05.2003 года "О совершенствовании противотуберкулезных мероприятий в Российской Федерации"; 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11.Приказ Минздравсоцразвития России от 16.04.2012 года № 366н "Об утверждении порядка оказания педиатрической помощи"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Приказ Минздравсоцразвития России от 05.03.2011 года № 169н "Об утверждении требований к комплектации изделиями медицинского назначения аптечек для оказания первой помощи работникам";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13.Приказ Минздрава России от 03.08.2012 года № 66н Об утверждении порядка сроков совершенствования медицинскими работниками и фармацевтическими работниками профессиональных знаний и навыков путем обучения по дополнительным профессиональным образовательным программ в образовательных и научных организациях" 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14.Порядок организации оказания первичной медико-санитарной помощи, утвержден приказом Минздравсоцразвития России от 29.07.2005 года № 487; 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15.Инструкция по проведению профилактических осмотров детей дошкольного и школьного возрастов на основе медико-экономических нормативов, утвержден приказом Минздравмедпрома России от 14.03.1995 года № 60</a:t>
            </a:r>
            <a:r>
              <a:rPr lang="ru-RU" sz="9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>
              <a:lnSpc>
                <a:spcPts val="960"/>
              </a:lnSpc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16.Инструкция по внедрению оздоровительных технологий в деятельность образовательных учреждений утвержден приказом Минздрава России от 04.04.2003 года № 139 </a:t>
            </a:r>
          </a:p>
          <a:p>
            <a:pPr lvl="0">
              <a:lnSpc>
                <a:spcPts val="960"/>
              </a:lnSpc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17.Письмо Минобрнауки России от 22.04.2009 года № 03768 "О медицинском обслуживании детей в дошкольных образовательных учреждениях"; </a:t>
            </a:r>
          </a:p>
          <a:p>
            <a:pPr lvl="0">
              <a:lnSpc>
                <a:spcPts val="960"/>
              </a:lnSpc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18.СП 2.4.1.2660-10 "Санитарно-эпидемиологические требования к устройству, содержанию организации режима работы в дошкольных организациях";</a:t>
            </a:r>
          </a:p>
          <a:p>
            <a:pPr lvl="0">
              <a:lnSpc>
                <a:spcPts val="960"/>
              </a:lnSpc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19.СП 1.2.1188-03 2.1.2 "Проектирование, строительство и эксплуатация жилых зданий, предприятий коммунально-бытового обслуживания, учреждений образования, культуры, отдыха, спорта. Плавательные бассейны: гигиенические требования к устройству, эксплуатации и качеству воды. Контроль качества. Санитарно-эпидемиологические правила и нормативы";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20.СП 2.3.2.1940-05 2.3.2 "Продовольственное сырье и пищевые продукты. Организация детского питания";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21.СП 2.3.2.1078-01 "Гигиенические требования к безопасности и пищевой ценности пищевых продуктов"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22.СП 3.3.2342-08 "Обеспечение безопасности иммунизации";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23.СП 3.3.2.1248-03 "Условия транспортирования и хранения медицинских иммунобиологических препаратов";</a:t>
            </a:r>
          </a:p>
          <a:p>
            <a:pPr lvl="0">
              <a:lnSpc>
                <a:spcPts val="960"/>
              </a:lnSpc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24.СП 3.1.2951-11 "Профилактика полиомиелита</a:t>
            </a:r>
            <a:r>
              <a:rPr lang="ru-RU" sz="900" i="1" cap="all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";</a:t>
            </a:r>
            <a:r>
              <a:rPr lang="ru-RU" sz="900" i="1" cap="all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900" i="1" cap="all" dirty="0" smtClean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960"/>
              </a:lnSpc>
              <a:spcBef>
                <a:spcPts val="600"/>
              </a:spcBef>
              <a:buSzPct val="125000"/>
            </a:pPr>
            <a:r>
              <a:rPr lang="ru-RU" sz="900" i="1" cap="all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25.СП </a:t>
            </a:r>
            <a:r>
              <a:rPr lang="ru-RU" sz="900" i="1" cap="all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3.1.2.1319-03 "Профилактика гриппа";</a:t>
            </a:r>
          </a:p>
          <a:p>
            <a:pPr lvl="0">
              <a:spcBef>
                <a:spcPts val="600"/>
              </a:spcBef>
              <a:buSzPct val="125000"/>
            </a:pPr>
            <a:endParaRPr lang="ru-RU" sz="900" i="1" cap="all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buSzPct val="125000"/>
            </a:pPr>
            <a:endParaRPr lang="ru-RU" sz="900" i="1" cap="all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buSzPct val="125000"/>
            </a:pPr>
            <a:endParaRPr lang="ru-RU" sz="900" i="1" cap="all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395" y="5512026"/>
            <a:ext cx="1987468" cy="13459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5760" y="78376"/>
            <a:ext cx="10485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i="1" kern="0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Нормативное правовое обеспечение медицинского обслуживания детей</a:t>
            </a:r>
            <a:endParaRPr lang="ru-RU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001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425" y="168955"/>
            <a:ext cx="119538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7714" y="252549"/>
            <a:ext cx="11829099" cy="6472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26.СП </a:t>
            </a: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3.1.1.1381-03 "Профилактика столбняка"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27.СП 3.1.2.1108-02 "Профилактика дифтерии";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28.СП 3.1.2.1320-03 "Профилактика коклюшной инфекции";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29.СП 3.1.2952-11 "Профилактика кори, краснухи и эпидемического паротита"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30.СП 3.2.1.1203-03 "Профилактика стрептококковой (группы А) инфекции"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31.СП 3.1.1.1117-02 "Профилактика острых кишечных инфекции";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32.СП 3.1/3.2.1379-03 "Общие требования по профилактике инфекционных и паразитарных болезней";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33.СП 2.1.7.2790-10 "Санитарно-эпидемические требования к брощению с медицинскими отходами";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34.МУ 3.3.1891-04 "Организация работы прививочного кабинета детской поликлиники, кабинета иммунопрофилактики и прививочных бригад";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35.МУ 3.3.2.1172-02 "Порядок обеспечения государственных и муниципальных организации здравоохранения МИГБ для проведения профилактических прививок национального календаря профилактических прививок по эпидемическим показаниям</a:t>
            </a:r>
            <a:r>
              <a:rPr lang="ru-RU" sz="9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36.МУ 3.3.2.1121-02 "Организация контроля за соблюдением правил хранения и транспортирования медицинских иммунобиологических препаратов";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37.МУ 3.3.2.1761-03 "О порядке уничтожения непригодных к использованию вакцин и анатоксинов";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38.МУ 3.3.1889-04 "Порядок проведения профилактических прививок";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39.МУ 3.3.1891-04 "Иммунопрофилактика инфекционных болезней, организация работы прививочного кабинета";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40.МУ 3.3.1.1095-02 "Вакцинопрофилактика, медицинские противопоказания к проведению профилактических прививок препаратами национального календаря прививок";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41.МУ 3.1.1082-01 "Эпидемиологический надзор за дифтерийной инфекций"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42.МУ 3.1.2.2160-07 "Эпидемиологический надзор за коклюшной инфекций"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43.МУ 3.1.2.1177-02 "Эпидемиологический надзор за корью, краснухой, эпидемиологическим паротитом";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44.МУ 3.3.2.684-98 "Сертификация медицинских иммунобиологических препаратов";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45.МУ 3.3.1.1123-02 "Мониторинг поствакцинальных осложнений и их профилактика";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46.МУ 3.3.1879-04 "Расследование случаев поствакцинальных осложнений";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47.МУ 3.1.1.1760-03 "Организация и проведение серологического мониторинга состояния коллективного иммунитета против "управляемых" </a:t>
            </a:r>
            <a:r>
              <a:rPr lang="ru-RU" sz="9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инфекции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(дифтерия, столбняк, корь, краснуха, эпидемический паротит, полиомиелит)";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48.МУ 3.3.1878-04 "Экономическая эффективность вакцинопрофилактики";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49.МР № 99/222-00 "Основные требования и критерии оценки качество работы детских лечебно-профилактических учреждений по иммунопрофилактике"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50.МР "Питание детей в детских дошкольных учреждениях северных районов страны (утвержден Минздравом СССР 05.07.1985 года № 11-14/24-6)"; 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51.Декларация о правах ребёнка, провозглашена резолюцией 1386 (</a:t>
            </a:r>
            <a:r>
              <a:rPr lang="en-US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Генеральной Ассамблеи от 20.11.1956 года.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52.Конвенция о правах ребёнка, принята резолюцией 44/25 Генеральной Ассамблеи от 20 ноября 1989 года. Вступила в силу 2 сентября 1990 года.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9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53.Основополагающим документом, фиксирующим необходимость медицинского обслуживания воспитанников, является Устав АН ДОО «Алмазик».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000" y="3657601"/>
            <a:ext cx="2757714" cy="32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9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0628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436" y="1633762"/>
            <a:ext cx="11567886" cy="5224238"/>
          </a:xfrm>
          <a:prstGeom prst="rect">
            <a:avLst/>
          </a:prstGeom>
        </p:spPr>
      </p:pic>
      <p:pic>
        <p:nvPicPr>
          <p:cNvPr id="3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425" y="168955"/>
            <a:ext cx="119538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932" y="127602"/>
            <a:ext cx="8887030" cy="8489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9897" y="795150"/>
            <a:ext cx="10041528" cy="348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ru-RU" sz="12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учреждении разработан план оздоровительно-коррекционной работы на год.</a:t>
            </a:r>
          </a:p>
          <a:p>
            <a:pPr lvl="0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ru-RU" sz="12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Ведётся систематическая профилактическая, санитарно-просветительная и санитарно-противоэпидемиологическая работа.</a:t>
            </a:r>
          </a:p>
          <a:p>
            <a:pPr lvl="0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ru-RU" sz="120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задачей медицинской службы является профилактическая и социально-реабилитационная работы, оказание квалифицированной первой помощи нуждающемуся ребенку, динамический контроль за развитием и здоровьем детей, за обеспечением для этого условий, выявление ранних отклонений с целью предотвращения формирования хронической патологии и предотвращения уже имеющихся патологий, характерных для нашего контингента детей</a:t>
            </a:r>
            <a:r>
              <a:rPr lang="ru-RU" sz="120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sz="1600" i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 </a:t>
            </a:r>
            <a:r>
              <a:rPr lang="ru-RU" sz="1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антропометрия, Систематически проводятся осмотры детей на педикулёз и чесоточного клеща. Оказывается, первая доврачебная помощь при острых заболеваниях, травмах. </a:t>
            </a:r>
          </a:p>
          <a:p>
            <a:pPr lvl="0"/>
            <a:r>
              <a:rPr lang="ru-RU" sz="1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графику детской консультации проводится углублённый осмотр детей 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специалистами.</a:t>
            </a:r>
          </a:p>
          <a:p>
            <a:pPr lvl="0">
              <a:lnSpc>
                <a:spcPct val="120000"/>
              </a:lnSpc>
              <a:spcBef>
                <a:spcPts val="1000"/>
              </a:spcBef>
              <a:buSzPct val="125000"/>
            </a:pPr>
            <a:endParaRPr lang="ru-RU" sz="1200" i="1" cap="all" dirty="0">
              <a:solidFill>
                <a:srgbClr val="4606B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73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425" y="168955"/>
            <a:ext cx="119538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429" y="168954"/>
            <a:ext cx="10162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должностные обязанности входит: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3841" y="569064"/>
            <a:ext cx="11802972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buSzPct val="125000"/>
            </a:pPr>
            <a:r>
              <a:rPr lang="ru-RU" sz="1050" i="1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Оказание первой медицинской помощи детям и сотрудникам.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Осуществление ежедневного контроля за: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соблюдением санитарно-эпидемического и гигиенического режима в детском саду (правильная организация уборки помещений</a:t>
            </a:r>
            <a:r>
              <a:rPr lang="ru-RU" sz="105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</a:t>
            </a: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проветривание, кварцевание групп, мытья посуды, обработка игрушек, маркировка уборочного инвентаря, проведения санитарных дней).</a:t>
            </a:r>
          </a:p>
          <a:p>
            <a:pPr lvl="0">
              <a:buSzPct val="125000"/>
            </a:pP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Правильным и своевременным выполнением режимных моментов.</a:t>
            </a:r>
          </a:p>
          <a:p>
            <a:pPr lvl="0">
              <a:buSzPct val="125000"/>
            </a:pP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Выполнением оздоровительных и закаливающих процедур.</a:t>
            </a:r>
          </a:p>
          <a:p>
            <a:pPr lvl="0">
              <a:buSzPct val="125000"/>
            </a:pP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Организацией физического воспитания.</a:t>
            </a:r>
          </a:p>
          <a:p>
            <a:pPr lvl="0">
              <a:buSzPct val="125000"/>
            </a:pP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Диспансерной группой детей (своевременное обследование и посещение врача - специалиста.)</a:t>
            </a:r>
          </a:p>
          <a:p>
            <a:pPr lvl="0">
              <a:buSzPct val="125000"/>
            </a:pP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Своевременным прохождением медицинских осмотров сотрудниками.</a:t>
            </a:r>
          </a:p>
          <a:p>
            <a:pPr lvl="0">
              <a:buSzPct val="125000"/>
            </a:pP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Питанием детей.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Оформление следующих отчетных медицинских документов и журналов, отвечающих установленным требованиям: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комплексный план работы на год;</a:t>
            </a:r>
          </a:p>
          <a:p>
            <a:pPr lvl="0">
              <a:buSzPct val="125000"/>
            </a:pP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перечень и периодичность медицинских обследований, исследований и профессиональной    гигиенической подготовки</a:t>
            </a:r>
            <a:r>
              <a:rPr lang="ru-RU" sz="105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>
              <a:spcBef>
                <a:spcPts val="600"/>
              </a:spcBef>
              <a:buSzPct val="125000"/>
            </a:pP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Сверка списков детей, зачисленных в дошкольное образовательное учреждение (далее – детский сад), </a:t>
            </a:r>
            <a:endParaRPr lang="ru-RU" sz="1050" i="1" cap="all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buSzPct val="125000"/>
            </a:pPr>
            <a:r>
              <a:rPr lang="ru-RU" sz="105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проверка наличия следующих медицинских документов:</a:t>
            </a:r>
          </a:p>
          <a:p>
            <a:pPr lvl="0" algn="just">
              <a:buSzPct val="125000"/>
            </a:pPr>
            <a:r>
              <a:rPr lang="ru-RU" sz="105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Медицинская </a:t>
            </a: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 ребенка (форма № 026/у-2000).</a:t>
            </a:r>
          </a:p>
          <a:p>
            <a:pPr lvl="0" algn="just">
              <a:buSzPct val="125000"/>
            </a:pPr>
            <a:r>
              <a:rPr lang="ru-RU" sz="105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Карта </a:t>
            </a: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профилактических прививок (форма № 063/у</a:t>
            </a:r>
            <a:r>
              <a:rPr lang="ru-RU" sz="105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1050" i="1" cap="all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buSzPct val="125000"/>
            </a:pP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Анализ здоровья вновь поступивших детей на основании результатов осмотров</a:t>
            </a:r>
            <a:r>
              <a:rPr lang="ru-RU" sz="105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050" i="1" cap="all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buSzPct val="125000"/>
            </a:pP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Подготовка к профилактическим осмотрам детей:</a:t>
            </a:r>
          </a:p>
          <a:p>
            <a:pPr lvl="0">
              <a:buSzPct val="125000"/>
            </a:pPr>
            <a:r>
              <a:rPr lang="ru-RU" sz="105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измерение </a:t>
            </a: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артериального давления</a:t>
            </a:r>
          </a:p>
          <a:p>
            <a:pPr lvl="0">
              <a:buSzPct val="125000"/>
            </a:pPr>
            <a:r>
              <a:rPr lang="ru-RU" sz="105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проведение </a:t>
            </a: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антропометрии</a:t>
            </a:r>
          </a:p>
          <a:p>
            <a:pPr lvl="0">
              <a:buSzPct val="125000"/>
            </a:pPr>
            <a:r>
              <a:rPr lang="ru-RU" sz="105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плантограмма </a:t>
            </a: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стопы</a:t>
            </a:r>
          </a:p>
          <a:p>
            <a:pPr lvl="0">
              <a:buSzPct val="125000"/>
            </a:pPr>
            <a:r>
              <a:rPr lang="ru-RU" sz="105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сдача </a:t>
            </a: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анализов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7. Планирование и составление следующих документов: </a:t>
            </a:r>
          </a:p>
          <a:p>
            <a:pPr lvl="0">
              <a:buSzPct val="125000"/>
            </a:pPr>
            <a:r>
              <a:rPr lang="ru-RU" sz="105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комплексный </a:t>
            </a: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работы на год</a:t>
            </a:r>
          </a:p>
          <a:p>
            <a:pPr lvl="0">
              <a:buSzPct val="125000"/>
            </a:pPr>
            <a:r>
              <a:rPr lang="ru-RU" sz="105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годовой </a:t>
            </a: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проведения профилактических прививок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105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Направление отчетной документации установленной формы в Детскую поликлинику</a:t>
            </a:r>
          </a:p>
          <a:p>
            <a:pPr lvl="0">
              <a:buSzPct val="125000"/>
            </a:pP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Айхальской городской больницы и главному врачу АН ДОО «Алмазик».</a:t>
            </a:r>
          </a:p>
          <a:p>
            <a:pPr lvl="0">
              <a:spcBef>
                <a:spcPts val="600"/>
              </a:spcBef>
              <a:buSzPct val="125000"/>
            </a:pP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050" i="1" cap="all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Выписка средств необходимых для работы медицинского кабинета:</a:t>
            </a:r>
          </a:p>
          <a:p>
            <a:pPr lvl="0">
              <a:buSzPct val="125000"/>
            </a:pPr>
            <a:r>
              <a:rPr lang="ru-RU" sz="1050" i="1" cap="all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медикаменты, перевязочный материал, препараты для оказания экстренной помощи</a:t>
            </a:r>
            <a:endParaRPr lang="ru-RU" sz="1050" i="1" cap="all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7122" y="2856411"/>
            <a:ext cx="3536271" cy="382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252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2988</Words>
  <Application>Microsoft Office PowerPoint</Application>
  <PresentationFormat>Широкоэкранный</PresentationFormat>
  <Paragraphs>658</Paragraphs>
  <Slides>17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Batang</vt:lpstr>
      <vt:lpstr>Arial</vt:lpstr>
      <vt:lpstr>Calibri</vt:lpstr>
      <vt:lpstr>Calibri Light</vt:lpstr>
      <vt:lpstr>Consolas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Буркацкая Наталья Александровна</dc:creator>
  <cp:lastModifiedBy>Буркацкая Наталья Александровна</cp:lastModifiedBy>
  <cp:revision>57</cp:revision>
  <dcterms:created xsi:type="dcterms:W3CDTF">2022-03-24T04:51:02Z</dcterms:created>
  <dcterms:modified xsi:type="dcterms:W3CDTF">2022-04-11T04:46:29Z</dcterms:modified>
</cp:coreProperties>
</file>