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0" r:id="rId1"/>
  </p:sldMasterIdLst>
  <p:notesMasterIdLst>
    <p:notesMasterId r:id="rId28"/>
  </p:notesMasterIdLst>
  <p:sldIdLst>
    <p:sldId id="306" r:id="rId2"/>
    <p:sldId id="307" r:id="rId3"/>
    <p:sldId id="261" r:id="rId4"/>
    <p:sldId id="294" r:id="rId5"/>
    <p:sldId id="273" r:id="rId6"/>
    <p:sldId id="264" r:id="rId7"/>
    <p:sldId id="263" r:id="rId8"/>
    <p:sldId id="275" r:id="rId9"/>
    <p:sldId id="278" r:id="rId10"/>
    <p:sldId id="286" r:id="rId11"/>
    <p:sldId id="282" r:id="rId12"/>
    <p:sldId id="280" r:id="rId13"/>
    <p:sldId id="308" r:id="rId14"/>
    <p:sldId id="291" r:id="rId15"/>
    <p:sldId id="290" r:id="rId16"/>
    <p:sldId id="289" r:id="rId17"/>
    <p:sldId id="305" r:id="rId18"/>
    <p:sldId id="271" r:id="rId19"/>
    <p:sldId id="267" r:id="rId20"/>
    <p:sldId id="309" r:id="rId21"/>
    <p:sldId id="311" r:id="rId22"/>
    <p:sldId id="270" r:id="rId23"/>
    <p:sldId id="288" r:id="rId24"/>
    <p:sldId id="296" r:id="rId25"/>
    <p:sldId id="292" r:id="rId26"/>
    <p:sldId id="293" r:id="rId2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A8062F9-2527-4C8D-A01C-40032AEA1E83}">
          <p14:sldIdLst/>
        </p14:section>
        <p14:section name="Раздел без заголовка" id="{4A0B911C-4B9E-47E2-85F4-97FF694B8AC8}">
          <p14:sldIdLst>
            <p14:sldId id="306"/>
            <p14:sldId id="307"/>
            <p14:sldId id="261"/>
            <p14:sldId id="294"/>
            <p14:sldId id="273"/>
            <p14:sldId id="264"/>
            <p14:sldId id="263"/>
            <p14:sldId id="275"/>
            <p14:sldId id="278"/>
            <p14:sldId id="286"/>
            <p14:sldId id="282"/>
            <p14:sldId id="280"/>
            <p14:sldId id="308"/>
            <p14:sldId id="291"/>
            <p14:sldId id="290"/>
            <p14:sldId id="289"/>
            <p14:sldId id="305"/>
            <p14:sldId id="271"/>
            <p14:sldId id="267"/>
            <p14:sldId id="309"/>
            <p14:sldId id="311"/>
            <p14:sldId id="270"/>
            <p14:sldId id="288"/>
            <p14:sldId id="296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9900"/>
    <a:srgbClr val="FFFF00"/>
    <a:srgbClr val="004376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35" autoAdjust="0"/>
    <p:restoredTop sz="90930" autoAdjust="0"/>
  </p:normalViewPr>
  <p:slideViewPr>
    <p:cSldViewPr>
      <p:cViewPr>
        <p:scale>
          <a:sx n="58" d="100"/>
          <a:sy n="58" d="100"/>
        </p:scale>
        <p:origin x="-97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2F54-C755-42A1-B46B-8173B0FF8BDA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F240E-1B44-41E0-B10A-BBF03707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5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F240E-1B44-41E0-B10A-BBF03707B2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6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F240E-1B44-41E0-B10A-BBF03707B2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12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F240E-1B44-41E0-B10A-BBF03707B21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2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FB7AA980-1778-484D-A65A-A377AD856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DE4E0113-7004-436C-B2B4-6BC954403D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912" r:id="rId2"/>
    <p:sldLayoutId id="2147484913" r:id="rId3"/>
    <p:sldLayoutId id="2147484914" r:id="rId4"/>
    <p:sldLayoutId id="2147484915" r:id="rId5"/>
    <p:sldLayoutId id="2147484916" r:id="rId6"/>
    <p:sldLayoutId id="2147484917" r:id="rId7"/>
    <p:sldLayoutId id="2147484918" r:id="rId8"/>
    <p:sldLayoutId id="2147484919" r:id="rId9"/>
    <p:sldLayoutId id="2147484920" r:id="rId10"/>
    <p:sldLayoutId id="214748492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hyperlink" Target="http://smiles.33b.ru/smile.9469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68" y="548680"/>
            <a:ext cx="2363266" cy="15305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3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848"/>
            <a:ext cx="7096125" cy="68484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688" y="836712"/>
            <a:ext cx="8778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Среди противоэпидемических мероприятий в борьбе с детскими инфекциями организации прививочной работы принадлежит одно из ведущих мест. Целью иммунопрофилактики является не только создание индивидуальной невосприимчивости, но и , главным образом , формирование коллективного иммунитета к определенной инфекции.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Старшие медицинские сестры проводят вакцинопрофилактику детям под контролем врача-педиатра. Прививки проводятся в прививочном кабинете при строгом соблюдении всех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–эпидемиологических требований. Оборудование кабинета также соответствует всем требованиям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санитарных правил 2.1.3678-20 «Санитарно-эпидемиологические 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"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ребенок вакцинируется по индивидуальному плану, составленному согласно национального календаря профилактических прививок, Приказ МЗ РФ № 1122н  от 06.12.2021г.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Все родители получают информацию о предстоящей прививке, заполняют письменное согласие. В день вакцинации ребенок осматривается врачом, проводится термометрия. В течение всего срока, определенного инструкцией по применению соответствующего вакцинного препарата, за ребенком ведется медицинское наблюдение. Все данные о проведенной прививке заносятся в форму-063/у, ф-026/у, прививочный журнал ф-064/у, прививочный сертификат, отмечается реакция на вакцинацию.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65526"/>
            <a:ext cx="362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прививки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6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8" y="66938"/>
            <a:ext cx="1212981" cy="1129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113137"/>
            <a:ext cx="3569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прививки за 2021 год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76046"/>
              </p:ext>
            </p:extLst>
          </p:nvPr>
        </p:nvGraphicFramePr>
        <p:xfrm>
          <a:off x="254662" y="2051050"/>
          <a:ext cx="8594477" cy="4714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3948">
                  <a:extLst>
                    <a:ext uri="{9D8B030D-6E8A-4147-A177-3AD203B41FA5}">
                      <a16:colId xmlns:a16="http://schemas.microsoft.com/office/drawing/2014/main" xmlns="" val="2513203075"/>
                    </a:ext>
                  </a:extLst>
                </a:gridCol>
                <a:gridCol w="2299513">
                  <a:extLst>
                    <a:ext uri="{9D8B030D-6E8A-4147-A177-3AD203B41FA5}">
                      <a16:colId xmlns:a16="http://schemas.microsoft.com/office/drawing/2014/main" xmlns="" val="199681851"/>
                    </a:ext>
                  </a:extLst>
                </a:gridCol>
                <a:gridCol w="2455564">
                  <a:extLst>
                    <a:ext uri="{9D8B030D-6E8A-4147-A177-3AD203B41FA5}">
                      <a16:colId xmlns:a16="http://schemas.microsoft.com/office/drawing/2014/main" xmlns="" val="4294135537"/>
                    </a:ext>
                  </a:extLst>
                </a:gridCol>
                <a:gridCol w="1495452">
                  <a:extLst>
                    <a:ext uri="{9D8B030D-6E8A-4147-A177-3AD203B41FA5}">
                      <a16:colId xmlns:a16="http://schemas.microsoft.com/office/drawing/2014/main" xmlns="" val="2016669915"/>
                    </a:ext>
                  </a:extLst>
                </a:gridCol>
              </a:tblGrid>
              <a:tr h="583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Привито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плана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971918"/>
                  </a:ext>
                </a:extLst>
              </a:tr>
              <a:tr h="32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3493955"/>
                  </a:ext>
                </a:extLst>
              </a:tr>
              <a:tr h="32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АКДС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extLst>
                  <a:ext uri="{0D108BD9-81ED-4DB2-BD59-A6C34878D82A}">
                    <a16:rowId xmlns:a16="http://schemas.microsoft.com/office/drawing/2014/main" xmlns="" val="2401726684"/>
                  </a:ext>
                </a:extLst>
              </a:tr>
              <a:tr h="32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АДСМ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0846312"/>
                  </a:ext>
                </a:extLst>
              </a:tr>
              <a:tr h="32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Полиомиелит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extLst>
                  <a:ext uri="{0D108BD9-81ED-4DB2-BD59-A6C34878D82A}">
                    <a16:rowId xmlns:a16="http://schemas.microsoft.com/office/drawing/2014/main" xmlns="" val="2762711373"/>
                  </a:ext>
                </a:extLst>
              </a:tr>
              <a:tr h="32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545225"/>
                  </a:ext>
                </a:extLst>
              </a:tr>
              <a:tr h="32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Паротит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extLst>
                  <a:ext uri="{0D108BD9-81ED-4DB2-BD59-A6C34878D82A}">
                    <a16:rowId xmlns:a16="http://schemas.microsoft.com/office/drawing/2014/main" xmlns="" val="2964850682"/>
                  </a:ext>
                </a:extLst>
              </a:tr>
              <a:tr h="32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Краснуха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991225"/>
                  </a:ext>
                </a:extLst>
              </a:tr>
              <a:tr h="370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БЦЖ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extLst>
                  <a:ext uri="{0D108BD9-81ED-4DB2-BD59-A6C34878D82A}">
                    <a16:rowId xmlns:a16="http://schemas.microsoft.com/office/drawing/2014/main" xmlns="" val="2262046388"/>
                  </a:ext>
                </a:extLst>
              </a:tr>
              <a:tr h="370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Грипп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969479"/>
                  </a:ext>
                </a:extLst>
              </a:tr>
              <a:tr h="370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Р.Манту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/>
                </a:tc>
                <a:extLst>
                  <a:ext uri="{0D108BD9-81ED-4DB2-BD59-A6C34878D82A}">
                    <a16:rowId xmlns:a16="http://schemas.microsoft.com/office/drawing/2014/main" xmlns="" val="3826752415"/>
                  </a:ext>
                </a:extLst>
              </a:tr>
              <a:tr h="32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Гепатит 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8858066"/>
                  </a:ext>
                </a:extLst>
              </a:tr>
              <a:tr h="32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Гепатит «В»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5" marR="55985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39772" y="18663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pic>
        <p:nvPicPr>
          <p:cNvPr id="4098" name="Picture 2" descr="D:\Документы компьютера\Medik5\Рабочий стол\ФОТО дс5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16" y="91429"/>
            <a:ext cx="3888431" cy="1897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2" y="164558"/>
            <a:ext cx="1293002" cy="136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25183"/>
              </p:ext>
            </p:extLst>
          </p:nvPr>
        </p:nvGraphicFramePr>
        <p:xfrm>
          <a:off x="2267743" y="415660"/>
          <a:ext cx="6340425" cy="5334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54065796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14414306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00154858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85976107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607599559"/>
                    </a:ext>
                  </a:extLst>
                </a:gridCol>
                <a:gridCol w="939825">
                  <a:extLst>
                    <a:ext uri="{9D8B030D-6E8A-4147-A177-3AD203B41FA5}">
                      <a16:colId xmlns:a16="http://schemas.microsoft.com/office/drawing/2014/main" xmlns="" val="401227830"/>
                    </a:ext>
                  </a:extLst>
                </a:gridCol>
              </a:tblGrid>
              <a:tr h="57762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воспитанников по группам здоровья после углубленного медосмотра</a:t>
                      </a:r>
                      <a:r>
                        <a:rPr lang="ru-RU" sz="1600" b="1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года</a:t>
                      </a:r>
                      <a:endParaRPr lang="ru-RU" sz="1600" b="1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9733061"/>
                  </a:ext>
                </a:extLst>
              </a:tr>
              <a:tr h="3574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рождения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rgbClr val="00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rgbClr val="00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здоровья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252336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6742537"/>
                  </a:ext>
                </a:extLst>
              </a:tr>
              <a:tr h="577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8610758"/>
                  </a:ext>
                </a:extLst>
              </a:tr>
              <a:tr h="577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716155"/>
                  </a:ext>
                </a:extLst>
              </a:tr>
              <a:tr h="580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</a:tr>
              <a:tr h="577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5198764"/>
                  </a:ext>
                </a:extLst>
              </a:tr>
              <a:tr h="577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185535"/>
                  </a:ext>
                </a:extLst>
              </a:tr>
              <a:tr h="577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2508762"/>
                  </a:ext>
                </a:extLst>
              </a:tr>
              <a:tr h="577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6" marR="55826" marT="37217" marB="3721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619486"/>
                  </a:ext>
                </a:extLst>
              </a:tr>
            </a:tbl>
          </a:graphicData>
        </a:graphic>
      </p:graphicFrame>
      <p:pic>
        <p:nvPicPr>
          <p:cNvPr id="3074" name="Picture 2" descr="D:\Документы компьютера\Medik5\Рабочий стол\ФОТО дс5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" y="2780928"/>
            <a:ext cx="2195736" cy="3888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404664"/>
            <a:ext cx="1293002" cy="136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6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5902" y="338009"/>
            <a:ext cx="4831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рофилактические осмотры в 2021 году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22596"/>
              </p:ext>
            </p:extLst>
          </p:nvPr>
        </p:nvGraphicFramePr>
        <p:xfrm>
          <a:off x="179512" y="1047508"/>
          <a:ext cx="8784975" cy="56938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85463">
                  <a:extLst>
                    <a:ext uri="{9D8B030D-6E8A-4147-A177-3AD203B41FA5}">
                      <a16:colId xmlns:a16="http://schemas.microsoft.com/office/drawing/2014/main" xmlns="" val="3728436013"/>
                    </a:ext>
                  </a:extLst>
                </a:gridCol>
                <a:gridCol w="772925">
                  <a:extLst>
                    <a:ext uri="{9D8B030D-6E8A-4147-A177-3AD203B41FA5}">
                      <a16:colId xmlns:a16="http://schemas.microsoft.com/office/drawing/2014/main" xmlns="" val="365714632"/>
                    </a:ext>
                  </a:extLst>
                </a:gridCol>
                <a:gridCol w="761891">
                  <a:extLst>
                    <a:ext uri="{9D8B030D-6E8A-4147-A177-3AD203B41FA5}">
                      <a16:colId xmlns:a16="http://schemas.microsoft.com/office/drawing/2014/main" xmlns="" val="217535132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9645046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49043283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19339167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9643000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86034415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4302229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590275779"/>
                    </a:ext>
                  </a:extLst>
                </a:gridCol>
              </a:tblGrid>
              <a:tr h="10133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 осмотрам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больных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оздоровлено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оздоровленных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 «Д» больных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оздоровлено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оздоровленных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713606682"/>
                  </a:ext>
                </a:extLst>
              </a:tr>
              <a:tr h="3347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831826340"/>
                  </a:ext>
                </a:extLst>
              </a:tr>
              <a:tr h="3347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лет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64162244"/>
                  </a:ext>
                </a:extLst>
              </a:tr>
              <a:tr h="3347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944378222"/>
                  </a:ext>
                </a:extLst>
              </a:tr>
              <a:tr h="3621220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71,4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168128"/>
                  </a:ext>
                </a:extLst>
              </a:tr>
            </a:tbl>
          </a:graphicData>
        </a:graphic>
      </p:graphicFrame>
      <p:pic>
        <p:nvPicPr>
          <p:cNvPr id="8" name="Picture 2" descr="F:\Селищева Л\Осмо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776953" cy="2725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2" y="106015"/>
            <a:ext cx="1043607" cy="864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6086" y="416935"/>
            <a:ext cx="3803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Противоэпидемическая работа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07505" y="1066625"/>
            <a:ext cx="2593350" cy="20639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педикулеза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07505" y="3531932"/>
            <a:ext cx="2593349" cy="20639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гельминтозов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37114" y="817045"/>
            <a:ext cx="4931228" cy="2450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Ознакомление с приказом Минздрава России от 26.11.1998 № 342 "Об усилении мероприятий по профилактике эпидемического сыпного тифа и борьбе с педикулезом"; </a:t>
            </a:r>
          </a:p>
          <a:p>
            <a:pPr defTabSz="4572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еженедельного осмотра воспитанников согласно санитарно-эпидемиологическим правилам 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нормативам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"Санитарно-эпидемиологические требования к организации воспитания и обучения, отдыха и оздоровления детей и молодежи СанПиН 2.4.1.3648 – 20 утвержденные постановлением Главного государственного санитарного врача РФ от «28» сентября 2020 г. №28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27316" y="3600297"/>
            <a:ext cx="4941026" cy="19267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Ознакомление с санитарно-эпидемиологическими правилами и нормативами "Профилактика паразитарных болезней на территории Российской Федерации. СанПиН 3.2.1333-03", утв. Главным государственным санитарным врачом РФ 28.05.2003; </a:t>
            </a:r>
            <a:endParaRPr lang="ru-RU" sz="1400" dirty="0">
              <a:solidFill>
                <a:prstClr val="black"/>
              </a:solidFill>
            </a:endParaRPr>
          </a:p>
          <a:p>
            <a:pPr defTabSz="4572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Обследование воспитанников; </a:t>
            </a:r>
          </a:p>
          <a:p>
            <a:pPr defTabSz="4572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Обработка песка в песочницах; </a:t>
            </a:r>
            <a:endParaRPr lang="ru-RU" sz="1400" dirty="0">
              <a:solidFill>
                <a:prstClr val="black"/>
              </a:solidFill>
            </a:endParaRPr>
          </a:p>
          <a:p>
            <a:pPr defTabSz="4572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Закрывающиеся песочницы от животных.</a:t>
            </a:r>
            <a:endParaRPr lang="ru-RU" sz="1400" dirty="0">
              <a:solidFill>
                <a:prstClr val="black"/>
              </a:solidFill>
            </a:endParaRPr>
          </a:p>
          <a:p>
            <a:pPr defTabSz="457200"/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4732" y="5859663"/>
            <a:ext cx="5750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-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педикулеза и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гельминтоза не было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534"/>
            <a:ext cx="1293002" cy="12050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23220"/>
            <a:ext cx="9144105" cy="483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Профилактика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инфекционных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заболеваний: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всех участников воспитательного процесса с СанПиН 3.3.2367-08  "Организация иммунопрофилактики инфекционных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болезней»,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утв. постановлением Главного государственного санитарного врача РФ от 04.06.2008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34 и выполнение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требований; </a:t>
            </a:r>
          </a:p>
          <a:p>
            <a:pPr marL="800100" lvl="1" indent="-342900">
              <a:buFont typeface="Wingdings" panose="05000000000000000000" pitchFamily="2" charset="2"/>
              <a:buChar char="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Дезинфекция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помещений детского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сада «Санитарно-эпидемиологические требования по профилактике инфекционных болезней»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3.3686-21,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утв. Главным государственным санитарным врачом РФ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01.09.2021 ; СП 3.1.3597-20 «Профилактика новой коронавирусной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инфекции» утв. Главным государственным санитарным врачом РФ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22.05.2020 №15. </a:t>
            </a:r>
          </a:p>
          <a:p>
            <a:pPr marL="800100" lvl="1" indent="-342900">
              <a:buFont typeface="Wingdings" panose="05000000000000000000" pitchFamily="2" charset="2"/>
              <a:buChar char="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соблюдения санитарно-эпидемиологического режима 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                 СП 2.4.3648-20 «Санитарно-эпидемиологические требования к организациям воспитания, обучения, отдыха и оздоровления детей и молодежи ; </a:t>
            </a:r>
          </a:p>
          <a:p>
            <a:pPr marL="800100" lvl="1" indent="-342900">
              <a:buFont typeface="Wingdings" panose="05000000000000000000" pitchFamily="2" charset="2"/>
              <a:buChar char="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личной гигиены воспитанников, персонала, работников пищеблока;</a:t>
            </a:r>
          </a:p>
          <a:p>
            <a:pPr marL="342900" indent="-342900" algn="ctr">
              <a:buFont typeface="Wingdings" panose="05000000000000000000" pitchFamily="2" charset="2"/>
              <a:buChar char=""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Противоэпидемическая </a:t>
            </a:r>
            <a:r>
              <a:rPr lang="ru-RU" sz="2800" b="1" dirty="0">
                <a:ln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</a:t>
            </a:r>
            <a:endParaRPr lang="ru-RU" sz="2800" b="1" dirty="0">
              <a:ln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941168"/>
            <a:ext cx="3384376" cy="1812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5" y="-22944"/>
            <a:ext cx="1187623" cy="1065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4704"/>
            <a:ext cx="94685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лекций для родителей: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«Адаптация ребенка в детском саду»;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«Профилактика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вирусных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«Особенности питания детей дошкольного возраста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«Календарь прививочной работы»;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«Аллергические заболевания»</a:t>
            </a:r>
            <a:endParaRPr lang="ru-RU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лекций для детей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зубы были здоровыми»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«Правила и навыки личной гигиены»;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«Полезные и вредные привычки» и др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лекций для педагогического коллектива: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«Особо-опасные инфекции»;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правильно оказывать первую помощь ребенку»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«Профилактика травматизма»;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«Санитарно-эпидемиологический режим в группах»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«Годовой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отчет: результаты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диспансеризации и заболеваемости детей» и др.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90193"/>
            <a:ext cx="645894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Санитарно-просветительная работа</a:t>
            </a:r>
            <a:endParaRPr lang="ru-RU" sz="2800" b="1" dirty="0">
              <a:ln/>
              <a:solidFill>
                <a:srgbClr val="C32D2E"/>
              </a:solidFill>
            </a:endParaRPr>
          </a:p>
        </p:txBody>
      </p:sp>
      <p:pic>
        <p:nvPicPr>
          <p:cNvPr id="7170" name="Picture 2" descr="D:\Документы компьютера\Medik5\Рабочий стол\ФОТО дс5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04705"/>
            <a:ext cx="1590675" cy="2867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3" y="159829"/>
            <a:ext cx="1221124" cy="964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51803"/>
            <a:ext cx="3563888" cy="34752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17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260648"/>
            <a:ext cx="7427168" cy="20203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endParaRPr lang="ru-RU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69242"/>
              </p:ext>
            </p:extLst>
          </p:nvPr>
        </p:nvGraphicFramePr>
        <p:xfrm>
          <a:off x="611560" y="671877"/>
          <a:ext cx="8352933" cy="9939319"/>
        </p:xfrm>
        <a:graphic>
          <a:graphicData uri="http://schemas.openxmlformats.org/drawingml/2006/table">
            <a:tbl>
              <a:tblPr firstRow="1" firstCol="1" lastCol="1" bandRow="1">
                <a:effectLst/>
                <a:tableStyleId>{B301B821-A1FF-4177-AEE7-76D212191A09}</a:tableStyleId>
              </a:tblPr>
              <a:tblGrid>
                <a:gridCol w="2909830"/>
                <a:gridCol w="762797"/>
                <a:gridCol w="762797"/>
                <a:gridCol w="693450"/>
                <a:gridCol w="693450"/>
                <a:gridCol w="624106"/>
                <a:gridCol w="624106"/>
                <a:gridCol w="624106"/>
                <a:gridCol w="658291"/>
              </a:tblGrid>
              <a:tr h="2798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случаев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3--5 лет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6-7 лет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заболеваемость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3493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159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1261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236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1704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528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ОРВИ, грипп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344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2346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117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826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1112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408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том числе </a:t>
                      </a:r>
                      <a:r>
                        <a:rPr lang="en-US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COVID-19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Пневмония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Бронхит  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683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263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Ангина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Бронхиальная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астма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Ветряная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оспа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Скарлатина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Паразитарные заболевания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ОКИ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Травма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всего: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237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ЖКТ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МПС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глаза и прид.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уха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119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ЧДБ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Среднесписочный состав детей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Число пропусков на 1 ребенка по болезни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41,1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90,1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36,3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Средняя продолжительность заболевания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7,4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7,9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7,2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7,0</a:t>
                      </a: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случаев на одного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ребенка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5,5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3,1</a:t>
                      </a: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Индекс здоровья за год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7,1%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14%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4%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8%</a:t>
                      </a: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ЧБД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Пропущено </a:t>
                      </a:r>
                      <a:r>
                        <a:rPr lang="ru-RU" sz="1600" i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i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 болезни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3493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1261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1704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528</a:t>
                      </a: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Пропущено </a:t>
                      </a:r>
                      <a:r>
                        <a:rPr lang="ru-RU" sz="1600" i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i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9188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6053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1166</a:t>
                      </a: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Проведено </a:t>
                      </a:r>
                      <a:r>
                        <a:rPr lang="ru-RU" sz="1600" i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i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13474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1899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8455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3120</a:t>
                      </a: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Детодни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(план)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18770</a:t>
                      </a: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624"/>
              </p:ext>
            </p:extLst>
          </p:nvPr>
        </p:nvGraphicFramePr>
        <p:xfrm>
          <a:off x="1691681" y="332656"/>
          <a:ext cx="7056784" cy="280416"/>
        </p:xfrm>
        <a:graphic>
          <a:graphicData uri="http://schemas.openxmlformats.org/drawingml/2006/table">
            <a:tbl>
              <a:tblPr firstRow="1" firstCol="1" lastCol="1" bandRow="1">
                <a:tableStyleId>{B301B821-A1FF-4177-AEE7-76D212191A09}</a:tableStyleId>
              </a:tblPr>
              <a:tblGrid>
                <a:gridCol w="7056784"/>
              </a:tblGrid>
              <a:tr h="21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по заболеваемости за 2021 год</a:t>
                      </a:r>
                      <a:endParaRPr lang="ru-RU" sz="1600" b="1" spc="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5" y="74011"/>
            <a:ext cx="1293002" cy="834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19" y="548912"/>
            <a:ext cx="6623537" cy="549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tabLst>
                <a:tab pos="457200" algn="l"/>
              </a:tabLst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Карантинные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при обнаружении инфекционного больного: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изоляция больного (медицинский кабинет, домой с вызовом врача);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экстренное сообщение в СЭС;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объявление карантина;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обследование очага, перепись всех контактных в карантинный журнал;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предписаний СЭС – обеззараживание игрушек, посуды, уборочного инвентаря, белья, влажная уборка 2 раза в день, проветривание,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кварцевание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дезинфицирующих растворов для мытья,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замачивания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ежедневный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утренний прием с отметкой в карантинном журнале о состоянии детей (зев, кожа, нос, слизистые глаз, отстранение вновь заболевших);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с родителями о состоянии ребенка;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переболевших с документом (справка от врача);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щадящий режим в течении учебно-воспитательного процесса;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всех рекомендаций по проведению профилактических прививок (соблюдение медицинского отвода или временно не выполнение до окончания карантина);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санитарно-просветительная работа с обслуживающим персоналом на тему возникшей инфекции;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карантина новых детей не принимаем. </a:t>
            </a:r>
          </a:p>
        </p:txBody>
      </p:sp>
      <p:pic>
        <p:nvPicPr>
          <p:cNvPr id="2050" name="Picture 2" descr="D:\Документы компьютера\Medik5\Рабочий стол\ФОТО дс5\Без названи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1676400" cy="2724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6" y="548912"/>
            <a:ext cx="1293002" cy="136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90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90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42" y="2420888"/>
            <a:ext cx="3620120" cy="278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28170"/>
            <a:ext cx="8660680" cy="611763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санитарно-просветительную работу среди родителей, работников д/с, контролирует своевременное прохождение медицинских осмотров.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Организует и проводит работу по формированию здорового образа жизни с персоналом детского сада и детьми, «День здоровья», игры, викторины на медицинские темы.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 медицинскую документацию, ежемесячно совместно с администрацией детского сада рассматривает причины заболеваемости и вносит предложения по их устранению.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Еженедельно выпускает санитарные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бюллетени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разные темы.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Участвует в педсоветах, посвященных проблемам физического развития и здоровья детей.</a:t>
            </a:r>
          </a:p>
          <a:p>
            <a:pPr marL="285750" lvl="0" indent="-285750" algn="just">
              <a:lnSpc>
                <a:spcPct val="107000"/>
              </a:lnSpc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 экран инфекционных заболеваний. </a:t>
            </a:r>
          </a:p>
          <a:p>
            <a:pPr marL="285750" lvl="0" indent="-285750" algn="just">
              <a:lnSpc>
                <a:spcPct val="107000"/>
              </a:lnSpc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Сообщает в территориальные учреждения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SzPts val="1400"/>
              <a:tabLst>
                <a:tab pos="45720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здравоохранения и центр Госсанэпиднадзора</a:t>
            </a:r>
          </a:p>
          <a:p>
            <a:pPr lvl="0" algn="just">
              <a:lnSpc>
                <a:spcPct val="107000"/>
              </a:lnSpc>
              <a:buSzPts val="1400"/>
              <a:tabLst>
                <a:tab pos="45720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возникновения инфекционных и</a:t>
            </a:r>
          </a:p>
          <a:p>
            <a:pPr lvl="0" algn="just">
              <a:lnSpc>
                <a:spcPct val="107000"/>
              </a:lnSpc>
              <a:buSzPts val="1400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паразитарных заболеваний.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Ежемесячно проводит инструктаж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SzPts val="1400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младшего обслуживающего персонала и </a:t>
            </a:r>
          </a:p>
          <a:p>
            <a:pPr lvl="0" algn="just">
              <a:lnSpc>
                <a:spcPct val="107000"/>
              </a:lnSpc>
              <a:buSzPts val="1400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работников пищеблока.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учет гнойничковых заболеваний.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 первую медицинскую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      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SzPts val="1400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детям, обслуживающему персоналу.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Выполняет обязанности диетсестры.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Обучают персонал детского сада по </a:t>
            </a:r>
          </a:p>
          <a:p>
            <a:pPr lvl="0" algn="just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оказанию до врачебной помощи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ds04.infourok.ru/uploads/ex/0e1a/00087289-412c526f/img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9"/>
            <a:ext cx="4196184" cy="4024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0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компьютера\Medik5\Рабочий стол\ФОТО дс5\Детский сад 5-m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6"/>
          <a:stretch/>
        </p:blipFill>
        <p:spPr bwMode="auto">
          <a:xfrm>
            <a:off x="-3924944" y="-819472"/>
            <a:ext cx="17713968" cy="9333656"/>
          </a:xfrm>
          <a:prstGeom prst="roundRect">
            <a:avLst>
              <a:gd name="adj" fmla="val 8594"/>
            </a:avLst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927" y="-35092"/>
            <a:ext cx="1944216" cy="18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548680"/>
            <a:ext cx="5688631" cy="571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закаливании детей соблюдаются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принципы: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постепенность;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подход;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положительные эмоции.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Прежде всего медработники детского сада следят за систематическим проветриванием помещений, в которых находятся дети.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гуляют на свежем воздухе 2 раза в день, соблюдая температурный режим. Для закаливания детей используется вода: это утреннее умывание, мытье рук в течении дня (перед едой, после туалета, после рисования, лепки других занятий), умывание после сна. Хороший оздоровительный эффект дает систематическое полоскание рта и горла кипяченой водой комнатной температуры. Клокочущая вода оказывает массирующее действие на слизистые оболочки полости рта, миндалины, заднюю стенку глотки. Вода вымывает остатки пищи и слизи, улучшает работу сосудистой системы. Эта несложная процедура предупреждает ангину, а также кариес зубов. Хорошим средством закаливания, а также формированием свода стопы является хождение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босиком по массажным дорожкам.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F:\Селищева Л\hygiene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" y="3405520"/>
            <a:ext cx="3112042" cy="313586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8" y="548680"/>
            <a:ext cx="1293002" cy="11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35696" y="188640"/>
            <a:ext cx="720080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профилактике, раннему и своевременному выявлению туберкулеза у детей </a:t>
            </a:r>
            <a:br>
              <a:rPr lang="ru-RU" b="1" dirty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(СанПиН </a:t>
            </a:r>
            <a:r>
              <a:rPr lang="ru-RU" b="1" dirty="0" smtClean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3.3686-21 </a:t>
            </a:r>
            <a:r>
              <a:rPr lang="ru-RU" b="1" dirty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b="1" dirty="0" smtClean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01.09.2021г)</a:t>
            </a:r>
            <a:endParaRPr lang="ru-RU" b="1" dirty="0">
              <a:ln/>
              <a:solidFill>
                <a:srgbClr val="C32D2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660" y="1112230"/>
            <a:ext cx="82809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туберкулеза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персонала и родителей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Своевременное выявление больных туберкулезом: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Туберкулинодиагностика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(проводится ежегодно согласно календарного плана путем постановки пробы Манту  и ДИАСКИНТЕСТА);</a:t>
            </a:r>
            <a:endParaRPr lang="ru-RU" sz="16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Рентгенологическое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обследование инфицированных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лабораторная диагностика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работа с поликлиникой, противотуберкулезным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диспансером МЦРБ,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центром гигиены и эпидемиологии.	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3177337"/>
            <a:ext cx="305545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ru-RU" b="1" dirty="0" smtClean="0">
              <a:ln/>
              <a:solidFill>
                <a:srgbClr val="C32D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n/>
                <a:solidFill>
                  <a:srgbClr val="C3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Туберкулинодиагностика</a:t>
            </a:r>
            <a:endParaRPr lang="ru-RU" b="1" dirty="0">
              <a:ln/>
              <a:solidFill>
                <a:srgbClr val="C32D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43389"/>
              </p:ext>
            </p:extLst>
          </p:nvPr>
        </p:nvGraphicFramePr>
        <p:xfrm>
          <a:off x="323527" y="3896567"/>
          <a:ext cx="8465186" cy="1188617"/>
        </p:xfrm>
        <a:graphic>
          <a:graphicData uri="http://schemas.openxmlformats.org/drawingml/2006/table">
            <a:tbl>
              <a:tblPr firstRow="1" firstCol="1" bandRow="1"/>
              <a:tblGrid>
                <a:gridCol w="4450759"/>
                <a:gridCol w="1335228"/>
                <a:gridCol w="1335228"/>
                <a:gridCol w="1343971"/>
              </a:tblGrid>
              <a:tr h="324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Подлежало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Врем. м/о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7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Обследовано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реакцией Манту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FC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Обследовано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Диаскинтестом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7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Выявлено с виражом туберкулиновой пробы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FCC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D:\Документы компьютера\Medik5\Рабочий стол\ФОТО дс5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12" y="5229200"/>
            <a:ext cx="2633176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93002" cy="11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age.jimcdn.com/app/cms/image/transf/dimension=1920x10000:format=png/path/sb00f0db2d6f7825d/image/id57044d6f386a5aa/version/1541705252/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05" y="4377492"/>
            <a:ext cx="2615951" cy="21359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1916958"/>
            <a:ext cx="8208912" cy="219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санитарно-противоэпидемического режима на пищеблоке;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ежедневно проверяем персонал пищеблока на наличие гнойничковых заболеваний и немедленно отстраняем от работы до полного выздоровления;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следим за соблюдением сроков реализации продуктов, а также за условиями хранения скоропортящихся продуктов и готовой продукции, следим за соблюдением технологии приготовления блюд, проводим бракераж пищи перед раздачей;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делаем забор суточных проб и храним в холодильнике;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проводим санитарно-просветительскую работу среди персонала детского сада и родителей;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следим за графиком проведения медицинских осмотров персонала детского сада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570099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предупреждения пищевых отравлений в детском саду строго соблюдаются следующие правила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xn--72-6kcpf1bejgcjnn.xn--p1ai/wp-content/uploads/2020/08/img13-2048x20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17" y="4116856"/>
            <a:ext cx="2880318" cy="2552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6" y="513219"/>
            <a:ext cx="1293002" cy="136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744" y="116637"/>
            <a:ext cx="648071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</a:t>
            </a:r>
            <a:endParaRPr lang="ru-RU" sz="3600" b="1" dirty="0">
              <a:ln/>
              <a:solidFill>
                <a:srgbClr val="C32D2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763075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организованное питание, полноценное и сбалансированное по содержанию основных пищевых веществ, обеспечивает полноценный рост и развитие детского организма, повышает иммунитет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Поэтому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саду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 организовано на основе единого 20-дневного цикличного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меню (зимне-весеннее, летне-осеннее), утвержденным исполнительным директором АН ДОО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Алмазик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При отсутствии какого - либо продукта, пользуясь таблицей замены, заменяем его на равноценный по химическому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составу продукт.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Проводим анализ соблюдения натуральных норм продуктов подекадно. В конце месяца по накопительной ведомости подсчитываем калорийность пищи и ее ингредиентов: Б Ж У и их соотношение.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Ежедневно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контролируем качество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поступающих продуктов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питания, сроки реализации скоропортящихся продуктов. Следим за соблюдением технологии приготовления блюд, за правильностью обработки овощей, яиц; за правильным применением, согласно санитарным требованиям, инвентаря; за правильностью забора и хранения суточных проб; за соблюдением товарного соседства на складах сухих и овощных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продуктов. Регулярно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проводим по всем правилам снятие проб с последующей отметкой в журнале бракеража. Контролируем питание по группам: объем порций,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гигиенические нормы при приеме пищи, сервировку стола.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контролируем закладку продуктов.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Перед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пищеблока осматриваются на наличие гно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йничковых заболеваний, и ведется запись в журнале здоровья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Е\Desktop\1290531447_sshot-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67159" r="44306" b="4502"/>
          <a:stretch/>
        </p:blipFill>
        <p:spPr bwMode="auto">
          <a:xfrm>
            <a:off x="4993348" y="4869160"/>
            <a:ext cx="3831770" cy="1816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8" y="108747"/>
            <a:ext cx="1032278" cy="1015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51493"/>
            <a:ext cx="3940084" cy="4317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8061" y="786973"/>
            <a:ext cx="81022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Aft>
                <a:spcPts val="8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Правильно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организованное питание, полноценное и сбалансированное по содержанию основных пищевых веществ, обеспечивает полноценный рост и развитие детского организма, повышает иммунитет ребенка по отношению к заболеваниям. Поэтому в детском саду разработано двадцатидневное цикличное меню, которое используется при составлении ежедневного рациона питания. При отсутствии каких-либо продуктов используется таблица взаимозаменяемости пищевых веществ. Ежемесячно подводятся итоги соответствия содержания питания по белкам, жирам, углеводам,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килокалорий и в соответствии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 эпидемиологических правил и норм СанПиН 2.3/2.4.3590-20 «Санитарно-эпидемиологические требования к организации общественного питания населения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Ежедневно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контролируется качество поступающей продукции и соблюдение технологии ее приготовления.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62661"/>
              </p:ext>
            </p:extLst>
          </p:nvPr>
        </p:nvGraphicFramePr>
        <p:xfrm>
          <a:off x="395536" y="3680558"/>
          <a:ext cx="6192688" cy="30608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30644">
                  <a:extLst>
                    <a:ext uri="{9D8B030D-6E8A-4147-A177-3AD203B41FA5}">
                      <a16:colId xmlns:a16="http://schemas.microsoft.com/office/drawing/2014/main" xmlns="" val="2629123630"/>
                    </a:ext>
                  </a:extLst>
                </a:gridCol>
                <a:gridCol w="730016">
                  <a:extLst>
                    <a:ext uri="{9D8B030D-6E8A-4147-A177-3AD203B41FA5}">
                      <a16:colId xmlns:a16="http://schemas.microsoft.com/office/drawing/2014/main" xmlns="" val="613443312"/>
                    </a:ext>
                  </a:extLst>
                </a:gridCol>
                <a:gridCol w="724586">
                  <a:extLst>
                    <a:ext uri="{9D8B030D-6E8A-4147-A177-3AD203B41FA5}">
                      <a16:colId xmlns:a16="http://schemas.microsoft.com/office/drawing/2014/main" xmlns="" val="3255151951"/>
                    </a:ext>
                  </a:extLst>
                </a:gridCol>
                <a:gridCol w="824301">
                  <a:extLst>
                    <a:ext uri="{9D8B030D-6E8A-4147-A177-3AD203B41FA5}">
                      <a16:colId xmlns:a16="http://schemas.microsoft.com/office/drawing/2014/main" xmlns="" val="2490825795"/>
                    </a:ext>
                  </a:extLst>
                </a:gridCol>
                <a:gridCol w="811005">
                  <a:extLst>
                    <a:ext uri="{9D8B030D-6E8A-4147-A177-3AD203B41FA5}">
                      <a16:colId xmlns:a16="http://schemas.microsoft.com/office/drawing/2014/main" xmlns="" val="1879580947"/>
                    </a:ext>
                  </a:extLst>
                </a:gridCol>
                <a:gridCol w="1972136">
                  <a:extLst>
                    <a:ext uri="{9D8B030D-6E8A-4147-A177-3AD203B41FA5}">
                      <a16:colId xmlns:a16="http://schemas.microsoft.com/office/drawing/2014/main" xmlns="" val="4284143081"/>
                    </a:ext>
                  </a:extLst>
                </a:gridCol>
              </a:tblGrid>
              <a:tr h="2943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Кварталы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Ккал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071285"/>
                  </a:ext>
                </a:extLst>
              </a:tr>
              <a:tr h="4622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248,16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пределах нормы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24794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257,65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1917,42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пределах нормы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7481789"/>
                  </a:ext>
                </a:extLst>
              </a:tr>
              <a:tr h="4336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298,75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2108,22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пределах нормы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5158309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68,102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62,728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1917,838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пределах нормы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844938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показатели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268,41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1945,61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пределах нормы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4362301"/>
                  </a:ext>
                </a:extLst>
              </a:tr>
            </a:tbl>
          </a:graphicData>
        </a:graphic>
      </p:graphicFrame>
      <p:pic>
        <p:nvPicPr>
          <p:cNvPr id="7" name="Picture 2" descr="C:\Users\User5\Desktop\Всяко разно зверюшки\ЕДА фрукты\3facf6a45a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74" y="5089896"/>
            <a:ext cx="1856234" cy="1548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Документы компьютера\Medik5\Рабочий стол\ФОТО дс5\пов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74" y="3429000"/>
            <a:ext cx="185623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" y="95772"/>
            <a:ext cx="915558" cy="908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45" y="908825"/>
            <a:ext cx="847954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Большое внимание в детском саду уделяется санитарному просвещению детей, родителей и персонала. Санитарно-просветительная работа организуется и проводится в соответствии с методическими рекомендациями для медицинских работников. Имеется годовой план по санитарному просвещению, который включается в общий годовой план работы детского учреждения. </a:t>
            </a:r>
            <a:endParaRPr lang="ru-RU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Содержание санитарно-просветительной работы включает в себя:</a:t>
            </a:r>
            <a:endParaRPr lang="ru-RU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санитарных бюллетеней для родителей и сотрудников, оформление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стендов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лекций врачом-педиатром: «Профилактика гриппа», «Адаптация детей в детском саду»;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бесед, информационно - статистических сообщений старшей медсестрой на общих, групповых, родительских собраниях, заседаниях родительского комитета,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–педагогических совещаниях, собраниях и планёрках сотрудников детского сада;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инструктаж педагогов, техперсонала, помощников воспитателей по санитарно-эпидемиологическому режиму;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каждой группе имеется «уголок для родителей», в котором отведена рубрика для медицинской информации по актуальным темам «питание», «физическое развитие детей», информация по оздоровлению детей, инструкции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применению вакцин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туберкулина,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Диаскинтеста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меню.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sz="1400" dirty="0">
                <a:solidFill>
                  <a:srgbClr val="3891A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ведется из расчета четырех часов в месяц.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За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год:  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 и инструктажей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</a:p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екций - 18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статей в родительские уголки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16                                      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96af3a3d67fc123575389ec061ebfc9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20811" y="3149171"/>
            <a:ext cx="6120682" cy="4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6114" y="116844"/>
            <a:ext cx="7350474" cy="25545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3200" b="1" dirty="0" smtClean="0">
              <a:ln/>
              <a:solidFill>
                <a:srgbClr val="C32D2E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n/>
              <a:solidFill>
                <a:srgbClr val="C32D2E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Санитарно-просветительная работа</a:t>
            </a:r>
            <a:endParaRPr lang="en-US" sz="3200" b="1" dirty="0" smtClean="0">
              <a:ln/>
              <a:solidFill>
                <a:srgbClr val="C32D2E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ln/>
              <a:solidFill>
                <a:srgbClr val="C32D2E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ln/>
              <a:solidFill>
                <a:srgbClr val="C32D2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ольга\Pictures\Дети\ceed1327f7b8.png"/>
          <p:cNvPicPr>
            <a:picLocks noChangeAspect="1" noChangeArrowheads="1"/>
          </p:cNvPicPr>
          <p:nvPr/>
        </p:nvPicPr>
        <p:blipFill rotWithShape="1">
          <a:blip r:embed="rId4" cstate="print"/>
          <a:srcRect b="12883"/>
          <a:stretch/>
        </p:blipFill>
        <p:spPr bwMode="auto">
          <a:xfrm>
            <a:off x="2267745" y="116845"/>
            <a:ext cx="5112567" cy="115191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4869160"/>
            <a:ext cx="3554664" cy="1988840"/>
          </a:xfrm>
          <a:prstGeom prst="rect">
            <a:avLst/>
          </a:prstGeom>
        </p:spPr>
      </p:pic>
      <p:pic>
        <p:nvPicPr>
          <p:cNvPr id="9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" y="147688"/>
            <a:ext cx="1293002" cy="136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0860"/>
            <a:ext cx="648072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Выводы:</a:t>
            </a:r>
            <a:endParaRPr lang="ru-RU" sz="3200" b="1" dirty="0">
              <a:ln/>
              <a:solidFill>
                <a:srgbClr val="C32D2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9126" y="980728"/>
            <a:ext cx="67013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мед персонала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согласно годового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</a:t>
            </a:r>
            <a:r>
              <a:rPr lang="ru-RU" alt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эпидемиологического режима, </a:t>
            </a:r>
            <a:endParaRPr lang="ru-RU" alt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и иммунопрофилактических мероприятий, </a:t>
            </a:r>
            <a:endParaRPr lang="ru-RU" alt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alt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просветительная работа, </a:t>
            </a:r>
            <a:endParaRPr lang="ru-RU" alt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медицинская документация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Ведется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снижению заболеваемости.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контроль за соблюдением санитарно-эпидемиологического благополучия в детском саду. </a:t>
            </a:r>
            <a:endParaRPr lang="ru-RU" alt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проводится контроль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организацией питания детей, соблюдением физиологических норм потребления Б, Ж, У, Ккал.</a:t>
            </a:r>
          </a:p>
          <a:p>
            <a:pPr marL="285750" lvl="0" indent="-285750" algn="just" defTabSz="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ведется контроль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организацией физического воспитания детей, укреплением здоровья, проведением закаливающих мероприятий.</a:t>
            </a:r>
          </a:p>
          <a:p>
            <a:pPr marL="285750" lvl="0" indent="-285750" algn="just" defTabSz="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Вакцинопрофилактика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заболеваний проводится на должном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календарному плану иммунизации. 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пропаганда за здоровый образ жизни.</a:t>
            </a:r>
          </a:p>
          <a:p>
            <a:pPr marL="285750" lvl="0" indent="-285750" algn="just" defTabSz="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 в детском саду составляет один из важнейших разделов работы нашего коллектива.</a:t>
            </a:r>
          </a:p>
          <a:p>
            <a:pPr marL="285750" lvl="0" indent="-285750" algn="just" defTabSz="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дезинфе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ционные мероприятия,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со сложной эпидемиологической ситуацией в мире по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 -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ольга\Downloads\images (28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468" y="2204864"/>
            <a:ext cx="1935812" cy="2227610"/>
          </a:xfrm>
          <a:prstGeom prst="rect">
            <a:avLst/>
          </a:prstGeom>
          <a:noFill/>
        </p:spPr>
      </p:pic>
      <p:pic>
        <p:nvPicPr>
          <p:cNvPr id="5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8" y="241606"/>
            <a:ext cx="1669244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2.freepng.ru/20180403/waw/kisspng-stethoscope-medicine-computer-icons-stetoskop-5ac42b0400dd93.193748021522805508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50318" y="4725144"/>
            <a:ext cx="2133918" cy="17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6739" y="116932"/>
            <a:ext cx="6903851" cy="138499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0"/>
                <a:solidFill>
                  <a:srgbClr val="00437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служба детского сада №5 «</a:t>
            </a:r>
            <a:r>
              <a:rPr lang="ru-RU" sz="2800" b="1" dirty="0" err="1" smtClean="0">
                <a:ln w="0"/>
                <a:solidFill>
                  <a:srgbClr val="00437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2800" b="1" dirty="0" smtClean="0">
                <a:ln w="0"/>
                <a:solidFill>
                  <a:srgbClr val="00437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n w="0"/>
              <a:solidFill>
                <a:srgbClr val="00437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7" y="116931"/>
            <a:ext cx="1475883" cy="1512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9" y="1629012"/>
            <a:ext cx="6481000" cy="22929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Снычева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Роза Муратовна</a:t>
            </a:r>
          </a:p>
          <a:p>
            <a:pPr algn="just">
              <a:spcAft>
                <a:spcPts val="0"/>
              </a:spcAft>
            </a:pP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Врач-педиатр</a:t>
            </a:r>
          </a:p>
          <a:p>
            <a:pPr algn="just">
              <a:spcAft>
                <a:spcPts val="0"/>
              </a:spcAft>
            </a:pP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3-37-04.</a:t>
            </a:r>
          </a:p>
          <a:p>
            <a:pPr lvl="0" algn="just"/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Medik5@anodo.ru</a:t>
            </a:r>
            <a:endParaRPr 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15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Высшее.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Северо-Осетинская государственная медицинская академия г. Владикавказ. </a:t>
            </a:r>
          </a:p>
          <a:p>
            <a:pPr algn="just">
              <a:spcAft>
                <a:spcPts val="0"/>
              </a:spcAft>
            </a:pPr>
            <a:r>
              <a:rPr lang="ru-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Педиатрия.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стаж: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занимаемой должности: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22.12.2021г.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r="6713" b="27095"/>
          <a:stretch/>
        </p:blipFill>
        <p:spPr>
          <a:xfrm>
            <a:off x="498867" y="4283920"/>
            <a:ext cx="1507205" cy="1790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70" y="3726252"/>
            <a:ext cx="6336704" cy="25053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endParaRPr lang="ru-RU" sz="12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Платонова Татьяна Степановна</a:t>
            </a:r>
          </a:p>
          <a:p>
            <a:pPr lvl="0" algn="just"/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сестра.</a:t>
            </a:r>
          </a:p>
          <a:p>
            <a:pPr lvl="0" algn="just"/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Высшая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3-37-04.</a:t>
            </a:r>
          </a:p>
          <a:p>
            <a:pPr lvl="0" algn="just"/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Medik5@anodo.ru</a:t>
            </a:r>
            <a:endParaRPr 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училище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Алдан ЯАССР</a:t>
            </a:r>
          </a:p>
          <a:p>
            <a:pPr lvl="0" algn="just"/>
            <a:r>
              <a:rPr lang="ru-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медицинский стаж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лет. </a:t>
            </a:r>
          </a:p>
          <a:p>
            <a:pPr lvl="0" algn="just"/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занимаемой должности: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lang="ru-RU" dirty="0"/>
          </a:p>
        </p:txBody>
      </p:sp>
      <p:pic>
        <p:nvPicPr>
          <p:cNvPr id="2050" name="Picture 2" descr="D:\Документы компьютера\Medik5\Рабочий стол\1649137709649_1649137701119_IMG-20220404-WA00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0" y="1833536"/>
            <a:ext cx="1367520" cy="1934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6772" y="773827"/>
            <a:ext cx="6717575" cy="2813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tabLst>
                <a:tab pos="90170" algn="l"/>
                <a:tab pos="630555" algn="l"/>
              </a:tabLs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457200">
              <a:tabLst>
                <a:tab pos="90170" algn="l"/>
                <a:tab pos="630555" algn="l"/>
              </a:tabLst>
            </a:pP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457200">
              <a:tabLst>
                <a:tab pos="90170" algn="l"/>
                <a:tab pos="630555" algn="l"/>
              </a:tabLst>
            </a:pP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457200">
              <a:tabLst>
                <a:tab pos="90170" algn="l"/>
                <a:tab pos="630555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сад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№5 «СЕМИЦВЕТИК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»-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филиал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Автономной некоммерческой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дошкольной образовательной организации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«Алмазик».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spcAft>
                <a:spcPts val="85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Юридический адрес:</a:t>
            </a:r>
            <a:r>
              <a:rPr lang="ru-RU" sz="16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678175,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РС(Я) Мирнинский район,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г.Мирный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мкн. Заречный, улица Соболева, дом 11 «А». Тел: 3-37-04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сад работает в режиме пятидневной рабочей недели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максимальным   пребыванием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часов 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7.15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19.15.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Нерабочие дни – суббота и воскресенье, а также праздничные дни, установленные законодательством РФ, РС(Я). 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6772" y="3123769"/>
            <a:ext cx="6521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/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детском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саду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имеется медицинский блок: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20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медицинский кабинет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приема</a:t>
            </a:r>
          </a:p>
          <a:p>
            <a:pPr marL="285750" indent="-285750" defTabSz="45720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прививочный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кабинет</a:t>
            </a:r>
          </a:p>
          <a:p>
            <a:pPr marL="285750" indent="-285750" defTabSz="45720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изолятор</a:t>
            </a:r>
          </a:p>
          <a:p>
            <a:pPr marL="285750" indent="-285750" defTabSz="45720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 приготовления дезинфицирующих средств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Медицинский блок детского сада оснащен в соответствии Приказа МЗ РФ то 15.11.2013 г. № 822-н. и требованиям санитарных правил СП 2.4.3648-20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«Санитарно-эпидемиологические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организациям воспитания и обучения, отдыха и оздоровления детей и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молодежи»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0053" y="227503"/>
            <a:ext cx="386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учреждения</a:t>
            </a:r>
          </a:p>
          <a:p>
            <a:pPr algn="ctr" defTabSz="457200"/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503"/>
            <a:ext cx="1763687" cy="1226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626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В настоящее время </a:t>
            </a:r>
            <a:r>
              <a:rPr lang="ru-RU" altLang="en-US" b="1" kern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функционирует 4 группы </a:t>
            </a:r>
            <a:r>
              <a:rPr lang="ru-RU" altLang="en-US" b="1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общеразвивающей направленности с фактической наполняемостью </a:t>
            </a:r>
            <a:r>
              <a:rPr lang="ru-RU" altLang="en-US" b="1" kern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83 </a:t>
            </a:r>
            <a:r>
              <a:rPr lang="ru-RU" altLang="en-US" b="1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детей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392556"/>
            <a:ext cx="3582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kern="0" dirty="0" err="1">
                <a:latin typeface="Times New Roman" panose="02020603050405020304" pitchFamily="18" charset="0"/>
              </a:rPr>
              <a:t>Группа</a:t>
            </a:r>
            <a:r>
              <a:rPr lang="en-US" altLang="en-US" sz="1400" b="1" kern="0" dirty="0">
                <a:latin typeface="Times New Roman" panose="02020603050405020304" pitchFamily="18" charset="0"/>
              </a:rPr>
              <a:t> </a:t>
            </a:r>
            <a:r>
              <a:rPr lang="en-US" altLang="en-US" sz="1400" b="1" kern="0" dirty="0" err="1">
                <a:latin typeface="Times New Roman" panose="02020603050405020304" pitchFamily="18" charset="0"/>
              </a:rPr>
              <a:t>среднего</a:t>
            </a:r>
            <a:r>
              <a:rPr lang="en-US" altLang="en-US" sz="1400" b="1" kern="0" dirty="0">
                <a:latin typeface="Times New Roman" panose="02020603050405020304" pitchFamily="18" charset="0"/>
              </a:rPr>
              <a:t> возраста </a:t>
            </a:r>
            <a:r>
              <a:rPr lang="ru-RU" altLang="en-US" sz="1400" b="1" kern="0" dirty="0" smtClean="0">
                <a:latin typeface="Times New Roman" panose="02020603050405020304" pitchFamily="18" charset="0"/>
              </a:rPr>
              <a:t>«Лучики»</a:t>
            </a:r>
            <a:endParaRPr lang="en-US" altLang="en-US" sz="1400" b="1" kern="0" dirty="0">
              <a:latin typeface="Times New Roman" panose="02020603050405020304" pitchFamily="18" charset="0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kern="0" dirty="0">
                <a:latin typeface="Times New Roman" panose="02020603050405020304" pitchFamily="18" charset="0"/>
              </a:rPr>
              <a:t>(4-5 </a:t>
            </a:r>
            <a:r>
              <a:rPr lang="en-US" altLang="en-US" sz="1400" b="1" kern="0" dirty="0" err="1">
                <a:latin typeface="Times New Roman" panose="02020603050405020304" pitchFamily="18" charset="0"/>
              </a:rPr>
              <a:t>лет</a:t>
            </a:r>
            <a:r>
              <a:rPr lang="en-US" altLang="en-US" sz="1400" b="1" kern="0" dirty="0">
                <a:latin typeface="Times New Roman" panose="02020603050405020304" pitchFamily="18" charset="0"/>
              </a:rPr>
              <a:t>)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400" b="1" kern="0" dirty="0">
                <a:latin typeface="Times New Roman" panose="02020603050405020304" pitchFamily="18" charset="0"/>
              </a:rPr>
              <a:t>плановая наполняемость -  </a:t>
            </a:r>
            <a:r>
              <a:rPr lang="ru-RU" altLang="en-US" sz="1400" b="1" kern="0" dirty="0" smtClean="0">
                <a:latin typeface="Times New Roman" panose="02020603050405020304" pitchFamily="18" charset="0"/>
              </a:rPr>
              <a:t>15 воспитанников</a:t>
            </a:r>
            <a:endParaRPr lang="en-US" altLang="en-US" sz="1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8" y="378991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kern="0" dirty="0" err="1">
                <a:latin typeface="Times New Roman" panose="02020603050405020304" pitchFamily="18" charset="0"/>
              </a:rPr>
              <a:t>Группа</a:t>
            </a:r>
            <a:r>
              <a:rPr lang="en-US" altLang="en-US" sz="1400" b="1" kern="0" dirty="0">
                <a:latin typeface="Times New Roman" panose="02020603050405020304" pitchFamily="18" charset="0"/>
              </a:rPr>
              <a:t> </a:t>
            </a:r>
            <a:r>
              <a:rPr lang="en-US" altLang="en-US" sz="1400" b="1" kern="0" dirty="0" err="1">
                <a:latin typeface="Times New Roman" panose="02020603050405020304" pitchFamily="18" charset="0"/>
              </a:rPr>
              <a:t>старшего</a:t>
            </a:r>
            <a:r>
              <a:rPr lang="en-US" altLang="en-US" sz="1400" b="1" kern="0" dirty="0">
                <a:latin typeface="Times New Roman" panose="02020603050405020304" pitchFamily="18" charset="0"/>
              </a:rPr>
              <a:t> </a:t>
            </a:r>
            <a:r>
              <a:rPr lang="en-US" altLang="en-US" sz="1400" b="1" kern="0" dirty="0" smtClean="0">
                <a:latin typeface="Times New Roman" panose="02020603050405020304" pitchFamily="18" charset="0"/>
              </a:rPr>
              <a:t>возраста</a:t>
            </a:r>
            <a:r>
              <a:rPr lang="ru-RU" altLang="en-US" sz="1400" b="1" kern="0" dirty="0" smtClean="0">
                <a:latin typeface="Times New Roman" panose="02020603050405020304" pitchFamily="18" charset="0"/>
              </a:rPr>
              <a:t> «Кораблик»</a:t>
            </a:r>
            <a:r>
              <a:rPr lang="en-US" altLang="en-US" sz="1400" b="1" kern="0" dirty="0" smtClean="0">
                <a:latin typeface="Times New Roman" panose="02020603050405020304" pitchFamily="18" charset="0"/>
              </a:rPr>
              <a:t> </a:t>
            </a:r>
            <a:endParaRPr lang="en-US" altLang="en-US" sz="1400" b="1" kern="0" dirty="0">
              <a:latin typeface="Times New Roman" panose="02020603050405020304" pitchFamily="18" charset="0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kern="0" dirty="0">
                <a:latin typeface="Times New Roman" panose="02020603050405020304" pitchFamily="18" charset="0"/>
              </a:rPr>
              <a:t>(5-6 </a:t>
            </a:r>
            <a:r>
              <a:rPr lang="en-US" altLang="en-US" sz="1400" b="1" kern="0" dirty="0" err="1">
                <a:latin typeface="Times New Roman" panose="02020603050405020304" pitchFamily="18" charset="0"/>
              </a:rPr>
              <a:t>лет</a:t>
            </a:r>
            <a:r>
              <a:rPr lang="en-US" altLang="en-US" sz="1400" b="1" kern="0" dirty="0">
                <a:latin typeface="Times New Roman" panose="02020603050405020304" pitchFamily="18" charset="0"/>
              </a:rPr>
              <a:t>)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400" b="1" kern="0" dirty="0">
                <a:latin typeface="Times New Roman" panose="02020603050405020304" pitchFamily="18" charset="0"/>
              </a:rPr>
              <a:t>плановая наполняемость - </a:t>
            </a:r>
            <a:r>
              <a:rPr lang="ru-RU" altLang="en-US" sz="1400" b="1" kern="0" dirty="0" smtClean="0">
                <a:latin typeface="Times New Roman" panose="02020603050405020304" pitchFamily="18" charset="0"/>
              </a:rPr>
              <a:t>24  </a:t>
            </a:r>
            <a:r>
              <a:rPr lang="ru-RU" altLang="en-US" sz="1400" b="1" kern="0" dirty="0">
                <a:latin typeface="Times New Roman" panose="02020603050405020304" pitchFamily="18" charset="0"/>
              </a:rPr>
              <a:t>воспитанника</a:t>
            </a:r>
            <a:endParaRPr lang="en-US" altLang="en-US" sz="1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5352" y="3844168"/>
            <a:ext cx="4014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 sz="1400" b="1" kern="0" dirty="0" smtClean="0">
              <a:latin typeface="Times New Roman" panose="02020603050405020304" pitchFamily="18" charset="0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400" b="1" kern="0" dirty="0" smtClean="0">
                <a:latin typeface="Times New Roman" panose="02020603050405020304" pitchFamily="18" charset="0"/>
              </a:rPr>
              <a:t>Подготовительная  </a:t>
            </a:r>
            <a:r>
              <a:rPr lang="ru-RU" altLang="en-US" sz="1400" b="1" kern="0" dirty="0">
                <a:latin typeface="Times New Roman" panose="02020603050405020304" pitchFamily="18" charset="0"/>
              </a:rPr>
              <a:t>группа</a:t>
            </a:r>
            <a:r>
              <a:rPr lang="en-US" altLang="en-US" sz="1400" b="1" kern="0" dirty="0">
                <a:latin typeface="Times New Roman" panose="02020603050405020304" pitchFamily="18" charset="0"/>
              </a:rPr>
              <a:t> </a:t>
            </a:r>
            <a:r>
              <a:rPr lang="ru-RU" altLang="en-US" sz="1400" b="1" kern="0" dirty="0" smtClean="0">
                <a:latin typeface="Times New Roman" panose="02020603050405020304" pitchFamily="18" charset="0"/>
              </a:rPr>
              <a:t>«Ромашка»</a:t>
            </a:r>
            <a:endParaRPr lang="en-US" altLang="en-US" sz="1400" b="1" kern="0" dirty="0">
              <a:latin typeface="Times New Roman" panose="02020603050405020304" pitchFamily="18" charset="0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kern="0" dirty="0">
                <a:latin typeface="Times New Roman" panose="02020603050405020304" pitchFamily="18" charset="0"/>
              </a:rPr>
              <a:t>(</a:t>
            </a:r>
            <a:r>
              <a:rPr lang="ru-RU" altLang="en-US" sz="1400" b="1" kern="0" dirty="0">
                <a:latin typeface="Times New Roman" panose="02020603050405020304" pitchFamily="18" charset="0"/>
              </a:rPr>
              <a:t>6</a:t>
            </a:r>
            <a:r>
              <a:rPr lang="en-US" altLang="en-US" sz="1400" b="1" kern="0" dirty="0">
                <a:latin typeface="Times New Roman" panose="02020603050405020304" pitchFamily="18" charset="0"/>
              </a:rPr>
              <a:t>-</a:t>
            </a:r>
            <a:r>
              <a:rPr lang="ru-RU" altLang="en-US" sz="1400" b="1" kern="0" dirty="0">
                <a:latin typeface="Times New Roman" panose="02020603050405020304" pitchFamily="18" charset="0"/>
              </a:rPr>
              <a:t>7</a:t>
            </a:r>
            <a:r>
              <a:rPr lang="en-US" altLang="en-US" sz="1400" b="1" kern="0" dirty="0">
                <a:latin typeface="Times New Roman" panose="02020603050405020304" pitchFamily="18" charset="0"/>
              </a:rPr>
              <a:t> </a:t>
            </a:r>
            <a:r>
              <a:rPr lang="en-US" altLang="en-US" sz="1400" b="1" kern="0" dirty="0" err="1">
                <a:latin typeface="Times New Roman" panose="02020603050405020304" pitchFamily="18" charset="0"/>
              </a:rPr>
              <a:t>лет</a:t>
            </a:r>
            <a:r>
              <a:rPr lang="en-US" altLang="en-US" sz="1400" b="1" kern="0" dirty="0">
                <a:latin typeface="Times New Roman" panose="02020603050405020304" pitchFamily="18" charset="0"/>
              </a:rPr>
              <a:t>)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400" b="1" kern="0" dirty="0">
                <a:latin typeface="Times New Roman" panose="02020603050405020304" pitchFamily="18" charset="0"/>
              </a:rPr>
              <a:t>плановая наполняемость – </a:t>
            </a:r>
            <a:r>
              <a:rPr lang="ru-RU" altLang="en-US" sz="1400" b="1" kern="0" dirty="0" smtClean="0">
                <a:latin typeface="Times New Roman" panose="02020603050405020304" pitchFamily="18" charset="0"/>
              </a:rPr>
              <a:t> 21 воспитанника</a:t>
            </a:r>
            <a:endParaRPr lang="en-US" altLang="en-US" sz="1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355343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400" b="1" kern="0" dirty="0" smtClean="0">
                <a:latin typeface="Times New Roman" panose="02020603050405020304" pitchFamily="18" charset="0"/>
              </a:rPr>
              <a:t>Разновозрастная г</a:t>
            </a:r>
            <a:r>
              <a:rPr lang="en-US" altLang="en-US" sz="1400" b="1" kern="0" dirty="0" err="1" smtClean="0">
                <a:latin typeface="Times New Roman" panose="02020603050405020304" pitchFamily="18" charset="0"/>
              </a:rPr>
              <a:t>руппа</a:t>
            </a:r>
            <a:r>
              <a:rPr lang="en-US" altLang="en-US" sz="1400" b="1" kern="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400" b="1" kern="0" dirty="0" smtClean="0">
                <a:latin typeface="Times New Roman" panose="02020603050405020304" pitchFamily="18" charset="0"/>
              </a:rPr>
              <a:t>«Пчелка»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kern="0" dirty="0" smtClean="0">
                <a:latin typeface="Times New Roman" panose="02020603050405020304" pitchFamily="18" charset="0"/>
              </a:rPr>
              <a:t>(</a:t>
            </a:r>
            <a:r>
              <a:rPr lang="ru-RU" altLang="en-US" sz="1400" b="1" kern="0" dirty="0" smtClean="0">
                <a:latin typeface="Times New Roman" panose="02020603050405020304" pitchFamily="18" charset="0"/>
              </a:rPr>
              <a:t>1,6  </a:t>
            </a:r>
            <a:r>
              <a:rPr lang="en-US" altLang="en-US" sz="1400" b="1" kern="0" dirty="0" smtClean="0">
                <a:latin typeface="Times New Roman" panose="02020603050405020304" pitchFamily="18" charset="0"/>
              </a:rPr>
              <a:t>–</a:t>
            </a:r>
            <a:r>
              <a:rPr lang="ru-RU" altLang="en-US" sz="1400" b="1" kern="0" dirty="0" smtClean="0">
                <a:latin typeface="Times New Roman" panose="02020603050405020304" pitchFamily="18" charset="0"/>
              </a:rPr>
              <a:t> 4 </a:t>
            </a:r>
            <a:r>
              <a:rPr lang="en-US" altLang="en-US" sz="1400" b="1" kern="0" dirty="0" err="1" smtClean="0">
                <a:latin typeface="Times New Roman" panose="02020603050405020304" pitchFamily="18" charset="0"/>
              </a:rPr>
              <a:t>лет</a:t>
            </a:r>
            <a:r>
              <a:rPr lang="en-US" altLang="en-US" sz="1400" b="1" kern="0" dirty="0">
                <a:latin typeface="Times New Roman" panose="02020603050405020304" pitchFamily="18" charset="0"/>
              </a:rPr>
              <a:t>)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400" b="1" kern="0" dirty="0">
                <a:latin typeface="Times New Roman" panose="02020603050405020304" pitchFamily="18" charset="0"/>
              </a:rPr>
              <a:t>плановая наполняемость -  </a:t>
            </a:r>
            <a:r>
              <a:rPr lang="ru-RU" altLang="en-US" sz="1400" b="1" kern="0" dirty="0" smtClean="0">
                <a:latin typeface="Times New Roman" panose="02020603050405020304" pitchFamily="18" charset="0"/>
              </a:rPr>
              <a:t>23 воспитанников</a:t>
            </a:r>
            <a:endParaRPr lang="en-US" altLang="en-US" sz="1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8" y="2309450"/>
            <a:ext cx="2051470" cy="1409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02" y="4869159"/>
            <a:ext cx="1728757" cy="1728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22" name="Picture 2" descr="D:\Документы компьютера\Medik5\Рабочий стол\ФОТО дс5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61" y="2434566"/>
            <a:ext cx="2181225" cy="1570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окументы компьютера\Medik5\Рабочий стол\ФОТО дс5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61" y="4869159"/>
            <a:ext cx="2143125" cy="1728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321"/>
            <a:ext cx="1547664" cy="12850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444" y="3074297"/>
            <a:ext cx="2232975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1" y="3047240"/>
            <a:ext cx="2579960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098451"/>
            <a:ext cx="2376273" cy="3168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86" y="252"/>
            <a:ext cx="77768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lvl="0" algn="ctr"/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Основополагающим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фиксирующим необходимость медицинского обслуживания воспитанников, является Устав АН ДОО «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Алмазик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2" y="165561"/>
            <a:ext cx="1475655" cy="136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804" y="980733"/>
            <a:ext cx="8496944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  В настоящее время на федеральном уровне действуют следующие нормативные документы, регламентирующие порядок организации и осуществления медицинского обслуживания детей: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Федеральный закон от 30.03.1999 № 52-ФЗ "О санитарно-эпидемиологическом благополучии населения";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Федеральный закон от 24.07.1998 № 124-ФЗ "Об основных гарантиях прав ребенка в Российской Федерации";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Федеральный закон от 21.11.2011 N 323-ФЗ (ред. от 25.06.2012) "Об основах охраны здоровья граждан в Российской Федерации";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Порядок организации оказания первичной медико-санитарной помощи, утв. приказом Минздрав соц. развития России от 29.07.2005 № 487;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Инструкция по внедрению оздоровительных технологий в деятельность образовательных учреждений, утв. приказом Минздрава России от 04.04.2003 № 139;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Санитарно-эпидемиологические правила и нормативы " Санитарно-эпидемиологические требования к организации воспитания и обучения, отдыха и оздоровления детей и молодежи» СанПиН 2.4.3648 – 20 утв. постановлением Главного государственного санитарного врача РФ от « 28» сентября 2020 г. № 28;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Приказ Минздрава России от 10.08.2017  № 514 н «О  Порядке проведения медицинских осмотров несовершенно-лет-ними»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Приказ Минздрава России и Минобразования России от 30.06.1992 № 186/272 "О совершенствовании системы медицинского обеспечения детей в образовательных учреждениях";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Письмо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Мин.обрнауки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России от 22.04.2009 № 03768 "О медицинском обслуживании детей в дошкольных образовательных учреждениях".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Основополагающим документом, фиксирующим необходимость медицинского обслуживания воспитанников, является Устав АН ДОО «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Алмазик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».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В учреждении разработан план оздоровительно – коррекционной работы на год.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В детском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саду  ведётся систематическая профилактическая и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санитарнопросветительная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 санитарно-противоэпидемиологическая работа.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Основной задачей медицинской службы являются профилактическая и социально-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реабилиталогическая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работы, оказание квалифицированной первой помощи нуждающемуся ребенку, динамический контроль за развитием и здоровьем детей, за обеспечением для этого условий, выявление ранних отклонений с целью предотвращения формирования хронической патологии и предотвращения уже имеющихся патологий, характерных для нашего контингента детей.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6" y="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ln/>
              <a:solidFill>
                <a:srgbClr val="C32D2E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Нормативное </a:t>
            </a:r>
            <a:r>
              <a:rPr lang="ru-RU" sz="2000" b="1" dirty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правовое обеспечение медицинского обслуживания </a:t>
            </a:r>
            <a:r>
              <a:rPr lang="ru-RU" sz="2000" b="1" dirty="0" smtClean="0">
                <a:ln/>
                <a:solidFill>
                  <a:srgbClr val="C32D2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</a:p>
          <a:p>
            <a:pPr lvl="0" algn="ctr"/>
            <a:endParaRPr lang="ru-RU" sz="2000" b="1" dirty="0">
              <a:ln/>
              <a:solidFill>
                <a:srgbClr val="C32D2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5" y="0"/>
            <a:ext cx="1095402" cy="980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52273" y="260350"/>
            <a:ext cx="5267998" cy="792163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defTabSz="914400" eaLnBrk="0" fontAlgn="base" hangingPunct="0">
              <a:spcAft>
                <a:spcPct val="0"/>
              </a:spcAft>
              <a:buNone/>
            </a:pP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методы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профилактической оздоровительной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altLang="ru-RU" sz="2000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020272" y="836713"/>
            <a:ext cx="1872207" cy="864096"/>
          </a:xfrm>
          <a:prstGeom prst="wedgeRoundRectCallout">
            <a:avLst>
              <a:gd name="adj1" fmla="val -65810"/>
              <a:gd name="adj2" fmla="val 4430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Дыхательная гимнастика </a:t>
            </a:r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>
                <a:solidFill>
                  <a:schemeClr val="tx1"/>
                </a:solidFill>
              </a:rPr>
              <a:t>автор </a:t>
            </a:r>
            <a:r>
              <a:rPr lang="ru-RU" sz="1200" b="1" dirty="0" smtClean="0">
                <a:solidFill>
                  <a:schemeClr val="tx1"/>
                </a:solidFill>
              </a:rPr>
              <a:t>А. Н. Стрельникова)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 defTabSz="457200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 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332726" y="1268760"/>
            <a:ext cx="1880046" cy="1008113"/>
          </a:xfrm>
          <a:prstGeom prst="wedgeRoundRectCallout">
            <a:avLst>
              <a:gd name="adj1" fmla="val -10459"/>
              <a:gd name="adj2" fmla="val 1015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algn="ctr" defTabSz="457200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Утренняя гимнастика </a:t>
            </a:r>
            <a:r>
              <a:rPr lang="ru-RU" sz="1200" b="1" dirty="0">
                <a:solidFill>
                  <a:schemeClr val="tx1"/>
                </a:solidFill>
              </a:rPr>
              <a:t>с элементами дыхательной гимнастики (автор Б.С. Толкачев)</a:t>
            </a:r>
          </a:p>
          <a:p>
            <a:pPr algn="ctr" defTabSz="457200">
              <a:defRPr/>
            </a:pP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55576" y="3648536"/>
            <a:ext cx="2249667" cy="644559"/>
          </a:xfrm>
          <a:prstGeom prst="wedgeRoundRectCallout">
            <a:avLst>
              <a:gd name="adj1" fmla="val 62928"/>
              <a:gd name="adj2" fmla="val 14813"/>
              <a:gd name="adj3" fmla="val 16667"/>
            </a:avLst>
          </a:prstGeom>
          <a:solidFill>
            <a:srgbClr val="FF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>
                <a:solidFill>
                  <a:schemeClr val="bg1"/>
                </a:solidFill>
              </a:rPr>
              <a:t>Профилактика ОРЗ и гриппа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56924" y="5318401"/>
            <a:ext cx="1649741" cy="1008061"/>
          </a:xfrm>
          <a:prstGeom prst="wedgeRoundRectCallout">
            <a:avLst>
              <a:gd name="adj1" fmla="val 61628"/>
              <a:gd name="adj2" fmla="val -44739"/>
              <a:gd name="adj3" fmla="val 16667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 smtClean="0">
                <a:solidFill>
                  <a:srgbClr val="0070C0"/>
                </a:solidFill>
              </a:rPr>
              <a:t>Оксигенотерапия (кислородные коктейли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232366" y="5456878"/>
            <a:ext cx="1705884" cy="869584"/>
          </a:xfrm>
          <a:prstGeom prst="wedgeRoundRectCallout">
            <a:avLst>
              <a:gd name="adj1" fmla="val 24046"/>
              <a:gd name="adj2" fmla="val -85720"/>
              <a:gd name="adj3" fmla="val 16667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>
                <a:solidFill>
                  <a:srgbClr val="0000FF"/>
                </a:solidFill>
              </a:rPr>
              <a:t>Корригирующая гимнастика после </a:t>
            </a:r>
            <a:r>
              <a:rPr lang="ru-RU" sz="1200" b="1" dirty="0" smtClean="0">
                <a:solidFill>
                  <a:srgbClr val="0000FF"/>
                </a:solidFill>
              </a:rPr>
              <a:t>дневного сна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132986" y="5565655"/>
            <a:ext cx="970534" cy="671658"/>
          </a:xfrm>
          <a:prstGeom prst="wedgeRoundRectCallout">
            <a:avLst>
              <a:gd name="adj1" fmla="val -17803"/>
              <a:gd name="adj2" fmla="val -71064"/>
              <a:gd name="adj3" fmla="val 16667"/>
            </a:avLst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>
                <a:solidFill>
                  <a:prstClr val="black"/>
                </a:solidFill>
              </a:rPr>
              <a:t>Сон без маек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544950" y="4579153"/>
            <a:ext cx="1699458" cy="650045"/>
          </a:xfrm>
          <a:prstGeom prst="wedgeRoundRectCallout">
            <a:avLst>
              <a:gd name="adj1" fmla="val -62995"/>
              <a:gd name="adj2" fmla="val -38467"/>
              <a:gd name="adj3" fmla="val 16667"/>
            </a:avLst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Босохождение  (Автор З. И. </a:t>
            </a:r>
            <a:r>
              <a:rPr lang="ru-RU" sz="1200" b="1" dirty="0" err="1" smtClean="0">
                <a:solidFill>
                  <a:schemeClr val="bg1"/>
                </a:solidFill>
              </a:rPr>
              <a:t>Береснева</a:t>
            </a:r>
            <a:r>
              <a:rPr lang="ru-RU" sz="1200" b="1" dirty="0" smtClean="0">
                <a:solidFill>
                  <a:schemeClr val="bg1"/>
                </a:solidFill>
              </a:rPr>
              <a:t>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020273" y="1917777"/>
            <a:ext cx="1872206" cy="935160"/>
          </a:xfrm>
          <a:prstGeom prst="wedgeRoundRectCallout">
            <a:avLst>
              <a:gd name="adj1" fmla="val -62304"/>
              <a:gd name="adj2" fmla="val -1925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>
                <a:solidFill>
                  <a:srgbClr val="0000FF"/>
                </a:solidFill>
              </a:rPr>
              <a:t>Полоскание ротовой полости водой комнатной температуры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544946" y="3073574"/>
            <a:ext cx="2347532" cy="1003498"/>
          </a:xfrm>
          <a:prstGeom prst="wedgeRoundRectCallout">
            <a:avLst>
              <a:gd name="adj1" fmla="val -72153"/>
              <a:gd name="adj2" fmla="val -18644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>
                <a:solidFill>
                  <a:srgbClr val="0000FF"/>
                </a:solidFill>
              </a:rPr>
              <a:t>Профилактика </a:t>
            </a:r>
            <a:r>
              <a:rPr lang="ru-RU" sz="1200" b="1" dirty="0" smtClean="0">
                <a:solidFill>
                  <a:srgbClr val="0000FF"/>
                </a:solidFill>
              </a:rPr>
              <a:t>плоскостопия, хождение по массажной «Дорожке здоровья» (Авторы Коваленка В. С. , </a:t>
            </a:r>
            <a:r>
              <a:rPr lang="ru-RU" sz="1200" b="1" dirty="0" err="1" smtClean="0">
                <a:solidFill>
                  <a:srgbClr val="0000FF"/>
                </a:solidFill>
              </a:rPr>
              <a:t>Похис</a:t>
            </a:r>
            <a:r>
              <a:rPr lang="ru-RU" sz="1200" b="1" dirty="0" smtClean="0">
                <a:solidFill>
                  <a:srgbClr val="0000FF"/>
                </a:solidFill>
              </a:rPr>
              <a:t> К. А.)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51520" y="2691486"/>
            <a:ext cx="1628889" cy="764179"/>
          </a:xfrm>
          <a:prstGeom prst="wedgeRoundRectCallout">
            <a:avLst>
              <a:gd name="adj1" fmla="val 62445"/>
              <a:gd name="adj2" fmla="val 4808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«С»-витаминизация </a:t>
            </a:r>
            <a:r>
              <a:rPr lang="en-US" sz="1200" b="1" dirty="0" smtClean="0">
                <a:solidFill>
                  <a:schemeClr val="bg1"/>
                </a:solidFill>
              </a:rPr>
              <a:t>III</a:t>
            </a:r>
            <a:r>
              <a:rPr lang="ru-RU" sz="1200" b="1" dirty="0" smtClean="0">
                <a:solidFill>
                  <a:schemeClr val="bg1"/>
                </a:solidFill>
              </a:rPr>
              <a:t>-го </a:t>
            </a:r>
            <a:r>
              <a:rPr lang="ru-RU" sz="1200" b="1" dirty="0">
                <a:solidFill>
                  <a:schemeClr val="bg1"/>
                </a:solidFill>
              </a:rPr>
              <a:t>блюда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56924" y="4400418"/>
            <a:ext cx="2590698" cy="828779"/>
          </a:xfrm>
          <a:prstGeom prst="wedgeRoundRectCallout">
            <a:avLst>
              <a:gd name="adj1" fmla="val 68701"/>
              <a:gd name="adj2" fmla="val 32041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>
                <a:solidFill>
                  <a:schemeClr val="bg1"/>
                </a:solidFill>
              </a:rPr>
              <a:t>Профилактические прививки против гриппа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11560" y="1477379"/>
            <a:ext cx="1613771" cy="880794"/>
          </a:xfrm>
          <a:prstGeom prst="wedgeRoundRectCallout">
            <a:avLst>
              <a:gd name="adj1" fmla="val 43519"/>
              <a:gd name="adj2" fmla="val 99904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>
                <a:solidFill>
                  <a:prstClr val="black"/>
                </a:solidFill>
              </a:rPr>
              <a:t>Солнечные </a:t>
            </a:r>
            <a:r>
              <a:rPr lang="ru-RU" sz="1200" b="1" dirty="0" smtClean="0">
                <a:solidFill>
                  <a:prstClr val="black"/>
                </a:solidFill>
              </a:rPr>
              <a:t>ванны и закаливание воздухом (автор Спирина В. П.)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170107" y="5456878"/>
            <a:ext cx="1400294" cy="869584"/>
          </a:xfrm>
          <a:prstGeom prst="wedgeRoundRectCallout">
            <a:avLst>
              <a:gd name="adj1" fmla="val -72153"/>
              <a:gd name="adj2" fmla="val -1864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Поливитамины</a:t>
            </a:r>
          </a:p>
          <a:p>
            <a:pPr algn="ctr" defTabSz="457200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«</a:t>
            </a:r>
            <a:r>
              <a:rPr lang="ru-RU" sz="1200" b="1" dirty="0" err="1" smtClean="0">
                <a:solidFill>
                  <a:prstClr val="black"/>
                </a:solidFill>
              </a:rPr>
              <a:t>Пиковит</a:t>
            </a:r>
            <a:r>
              <a:rPr lang="ru-RU" sz="1200" b="1" dirty="0" smtClean="0">
                <a:solidFill>
                  <a:prstClr val="black"/>
                </a:solidFill>
              </a:rPr>
              <a:t>»,</a:t>
            </a:r>
          </a:p>
          <a:p>
            <a:pPr algn="ctr" defTabSz="457200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«</a:t>
            </a:r>
            <a:r>
              <a:rPr lang="ru-RU" sz="1200" b="1" dirty="0" err="1" smtClean="0">
                <a:solidFill>
                  <a:prstClr val="black"/>
                </a:solidFill>
              </a:rPr>
              <a:t>Ревит</a:t>
            </a:r>
            <a:r>
              <a:rPr lang="ru-RU" sz="1200" b="1" dirty="0" smtClean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5364261" y="5229198"/>
            <a:ext cx="1656011" cy="1097264"/>
          </a:xfrm>
          <a:prstGeom prst="wedgeRoundRectCallout">
            <a:avLst>
              <a:gd name="adj1" fmla="val -62995"/>
              <a:gd name="adj2" fmla="val -38467"/>
              <a:gd name="adj3" fmla="val 16667"/>
            </a:avLst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Противовирусная терапия «</a:t>
            </a:r>
            <a:r>
              <a:rPr lang="ru-RU" sz="1200" b="1" dirty="0" err="1" smtClean="0">
                <a:solidFill>
                  <a:prstClr val="black"/>
                </a:solidFill>
              </a:rPr>
              <a:t>Арбидол</a:t>
            </a:r>
            <a:r>
              <a:rPr lang="ru-RU" sz="1200" b="1" dirty="0" smtClean="0">
                <a:solidFill>
                  <a:prstClr val="black"/>
                </a:solidFill>
              </a:rPr>
              <a:t>», «</a:t>
            </a:r>
            <a:r>
              <a:rPr lang="ru-RU" sz="1200" b="1" dirty="0" err="1" smtClean="0">
                <a:solidFill>
                  <a:prstClr val="black"/>
                </a:solidFill>
              </a:rPr>
              <a:t>Анаферон</a:t>
            </a:r>
            <a:r>
              <a:rPr lang="ru-RU" sz="1200" b="1" dirty="0" smtClean="0">
                <a:solidFill>
                  <a:prstClr val="black"/>
                </a:solidFill>
              </a:rPr>
              <a:t>»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4614278" y="1477379"/>
            <a:ext cx="1930667" cy="799494"/>
          </a:xfrm>
          <a:prstGeom prst="wedgeRoundRectCallout">
            <a:avLst>
              <a:gd name="adj1" fmla="val -10459"/>
              <a:gd name="adj2" fmla="val 101593"/>
              <a:gd name="adj3" fmla="val 16667"/>
            </a:avLst>
          </a:prstGeom>
          <a:solidFill>
            <a:srgbClr val="00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Гимнастика для глаз по методике </a:t>
            </a:r>
            <a:r>
              <a:rPr lang="ru-RU" sz="1200" b="1" dirty="0" err="1" smtClean="0">
                <a:solidFill>
                  <a:prstClr val="black"/>
                </a:solidFill>
              </a:rPr>
              <a:t>В.Ф.Базарного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43" y="3455666"/>
            <a:ext cx="3374119" cy="18895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53" y="2358173"/>
            <a:ext cx="1192336" cy="14308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3" t="9304" r="34783" b="53487"/>
          <a:stretch/>
        </p:blipFill>
        <p:spPr>
          <a:xfrm>
            <a:off x="3035409" y="2588391"/>
            <a:ext cx="1177363" cy="1255855"/>
          </a:xfrm>
          <a:prstGeom prst="rect">
            <a:avLst/>
          </a:prstGeom>
        </p:spPr>
      </p:pic>
      <p:pic>
        <p:nvPicPr>
          <p:cNvPr id="21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" y="85273"/>
            <a:ext cx="1418444" cy="136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85513"/>
              </p:ext>
            </p:extLst>
          </p:nvPr>
        </p:nvGraphicFramePr>
        <p:xfrm>
          <a:off x="0" y="29599"/>
          <a:ext cx="9144000" cy="8015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1996">
                  <a:extLst>
                    <a:ext uri="{9D8B030D-6E8A-4147-A177-3AD203B41FA5}">
                      <a16:colId xmlns:a16="http://schemas.microsoft.com/office/drawing/2014/main" xmlns="" val="2432037159"/>
                    </a:ext>
                  </a:extLst>
                </a:gridCol>
                <a:gridCol w="867463">
                  <a:extLst>
                    <a:ext uri="{9D8B030D-6E8A-4147-A177-3AD203B41FA5}">
                      <a16:colId xmlns:a16="http://schemas.microsoft.com/office/drawing/2014/main" xmlns="" val="3317316996"/>
                    </a:ext>
                  </a:extLst>
                </a:gridCol>
                <a:gridCol w="795175"/>
                <a:gridCol w="469366"/>
              </a:tblGrid>
              <a:tr h="2539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Отчет по оздоровительной работе  за 2021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984040"/>
                  </a:ext>
                </a:extLst>
              </a:tr>
              <a:tr h="253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extLst>
                  <a:ext uri="{0D108BD9-81ED-4DB2-BD59-A6C34878D82A}">
                    <a16:rowId xmlns:a16="http://schemas.microsoft.com/office/drawing/2014/main" xmlns="" val="2293292094"/>
                  </a:ext>
                </a:extLst>
              </a:tr>
              <a:tr h="253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Утренний фильтр с термометрией воспитанников и всех лиц, входящих в детское учреждение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Ежедневно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Влажная уборка, </a:t>
                      </a:r>
                      <a:r>
                        <a:rPr lang="ru-RU" sz="12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кварцевание</a:t>
                      </a: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проветривание групп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прихода детей ,</a:t>
                      </a:r>
                      <a:r>
                        <a:rPr lang="ru-RU" sz="1200" b="1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перед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проведением спортивных, музыкальных занятий в залах.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4829486"/>
                  </a:ext>
                </a:extLst>
              </a:tr>
              <a:tr h="253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 в физкультурных залах в спортивной одежде и обуви.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extLst>
                  <a:ext uri="{0D108BD9-81ED-4DB2-BD59-A6C34878D82A}">
                    <a16:rowId xmlns:a16="http://schemas.microsoft.com/office/drawing/2014/main" xmlns="" val="959636615"/>
                  </a:ext>
                </a:extLst>
              </a:tr>
              <a:tr h="462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детей по привитию навыков личной гигиены: мытью рук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 едой </a:t>
                      </a:r>
                      <a:r>
                        <a:rPr lang="ru-RU" sz="1200" b="1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посещения туалета</a:t>
                      </a: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содержанию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чистоте </a:t>
                      </a: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волос, ушей и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ногтей.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extLst>
                  <a:ext uri="{0D108BD9-81ED-4DB2-BD59-A6C34878D82A}">
                    <a16:rowId xmlns:a16="http://schemas.microsoft.com/office/drawing/2014/main" xmlns="" val="2982537683"/>
                  </a:ext>
                </a:extLst>
              </a:tr>
              <a:tr h="253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питьевого режима в течении всего дня посещения в группе.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0654542"/>
                  </a:ext>
                </a:extLst>
              </a:tr>
              <a:tr h="29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Свежие фрукты, овощи, фруктовые соки в рационе питания детей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extLst>
                  <a:ext uri="{0D108BD9-81ED-4DB2-BD59-A6C34878D82A}">
                    <a16:rowId xmlns:a16="http://schemas.microsoft.com/office/drawing/2014/main" xmlns="" val="1807600880"/>
                  </a:ext>
                </a:extLst>
              </a:tr>
              <a:tr h="253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«С» витаминизация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блюд.</a:t>
                      </a:r>
                      <a:r>
                        <a:rPr lang="ru-RU" sz="1200" b="1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согласию родителей и законных представителей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</a:tr>
              <a:tr h="253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Капли назальные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Гриппферон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по 2 капли в каждый носовой ход</a:t>
                      </a: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</a:tr>
              <a:tr h="2562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Мазь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Оксолиновая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0,25%  назально №10 дней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</a:tr>
              <a:tr h="253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Профилактика ОРВИ и гриппа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Анаферон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10 дней</a:t>
                      </a: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</a:tr>
              <a:tr h="253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Профилактика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йододефицита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Йодомарин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10 дней</a:t>
                      </a: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</a:tr>
              <a:tr h="253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Профилактика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Арбидол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10 дней</a:t>
                      </a: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</a:tr>
              <a:tr h="253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Замена готовых блюд детям с пищевой аллергией</a:t>
                      </a: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</a:tr>
              <a:tr h="253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Полоскание ротовой полости кипяченной водой после каждого приёма пищи.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extLst>
                  <a:ext uri="{0D108BD9-81ED-4DB2-BD59-A6C34878D82A}">
                    <a16:rowId xmlns:a16="http://schemas.microsoft.com/office/drawing/2014/main" xmlns="" val="2629027626"/>
                  </a:ext>
                </a:extLst>
              </a:tr>
              <a:tr h="253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Воздушное закаливание после пробуждения, прохождение тренажерной дорожки босиком</a:t>
                      </a:r>
                      <a:endParaRPr lang="ru-RU" sz="1200" b="1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298898"/>
                  </a:ext>
                </a:extLst>
              </a:tr>
              <a:tr h="253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Закаливание водой комнатной температуры до пояса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</a:tr>
              <a:tr h="253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Пальминг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(глазная гимнастика) по методу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Ульяма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Бейтса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</a:tr>
              <a:tr h="253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Дыхательная гимнастика по А. Н. Стрельниковой для старшей и подготовительной групп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Дыхательная гимнастика по Б. С .Толкачеву для младшей группы</a:t>
                      </a:r>
                    </a:p>
                  </a:txBody>
                  <a:tcPr marL="31640" marR="31640" marT="21094" marB="210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3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Профилактические прививки,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реакция Манту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плану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Физкультминутки во время занятий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9025726"/>
                  </a:ext>
                </a:extLst>
              </a:tr>
              <a:tr h="253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Ароматерапия чесночная по группам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Месяцы </a:t>
                      </a:r>
                      <a:r>
                        <a:rPr lang="en-US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IX,</a:t>
                      </a:r>
                      <a:r>
                        <a:rPr lang="en-US" sz="1200" b="1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1308042"/>
                  </a:ext>
                </a:extLst>
              </a:tr>
              <a:tr h="253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Дозированные солнечные ванны в летнее время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extLst>
                  <a:ext uri="{0D108BD9-81ED-4DB2-BD59-A6C34878D82A}">
                    <a16:rowId xmlns:a16="http://schemas.microsoft.com/office/drawing/2014/main" xmlns="" val="100444488"/>
                  </a:ext>
                </a:extLst>
              </a:tr>
              <a:tr h="659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Обливание и мытье ног после прогулки в летнее время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40" marR="31640" marT="21094" marB="21094"/>
                </a:tc>
                <a:extLst>
                  <a:ext uri="{0D108BD9-81ED-4DB2-BD59-A6C34878D82A}">
                    <a16:rowId xmlns:a16="http://schemas.microsoft.com/office/drawing/2014/main" xmlns="" val="395389027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40995" y="1733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Picture 2" descr="D:\Документы компьютера\Medik5\Рабочий стол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2" y="188640"/>
            <a:ext cx="1115616" cy="836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2082</TotalTime>
  <Words>3250</Words>
  <Application>Microsoft Office PowerPoint</Application>
  <PresentationFormat>Экран (4:3)</PresentationFormat>
  <Paragraphs>719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и методы профилактической оздоровительной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питания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детского сада</dc:title>
  <dc:creator>Dell</dc:creator>
  <cp:lastModifiedBy>Платонова Татьяна Степановна</cp:lastModifiedBy>
  <cp:revision>181</cp:revision>
  <cp:lastPrinted>2022-04-06T02:57:08Z</cp:lastPrinted>
  <dcterms:created xsi:type="dcterms:W3CDTF">2020-10-12T01:51:31Z</dcterms:created>
  <dcterms:modified xsi:type="dcterms:W3CDTF">2022-04-15T04:47:40Z</dcterms:modified>
</cp:coreProperties>
</file>