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6" r:id="rId3"/>
    <p:sldMasterId id="2147483699" r:id="rId4"/>
    <p:sldMasterId id="2147483712" r:id="rId5"/>
  </p:sldMasterIdLst>
  <p:sldIdLst>
    <p:sldId id="305" r:id="rId6"/>
    <p:sldId id="306" r:id="rId7"/>
    <p:sldId id="307" r:id="rId8"/>
    <p:sldId id="276" r:id="rId9"/>
    <p:sldId id="277" r:id="rId10"/>
    <p:sldId id="278" r:id="rId11"/>
    <p:sldId id="281" r:id="rId12"/>
    <p:sldId id="279" r:id="rId13"/>
    <p:sldId id="292" r:id="rId14"/>
    <p:sldId id="296" r:id="rId15"/>
    <p:sldId id="297" r:id="rId16"/>
    <p:sldId id="298" r:id="rId17"/>
    <p:sldId id="293" r:id="rId18"/>
    <p:sldId id="304" r:id="rId19"/>
    <p:sldId id="283" r:id="rId20"/>
    <p:sldId id="284" r:id="rId21"/>
    <p:sldId id="299" r:id="rId22"/>
    <p:sldId id="300" r:id="rId23"/>
    <p:sldId id="301" r:id="rId24"/>
    <p:sldId id="302" r:id="rId25"/>
    <p:sldId id="303" r:id="rId26"/>
    <p:sldId id="308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5557DE4-6CDE-4F48-A5D3-93F93B11803F}">
          <p14:sldIdLst>
            <p14:sldId id="305"/>
            <p14:sldId id="306"/>
            <p14:sldId id="307"/>
            <p14:sldId id="276"/>
            <p14:sldId id="277"/>
            <p14:sldId id="278"/>
            <p14:sldId id="281"/>
            <p14:sldId id="279"/>
            <p14:sldId id="292"/>
            <p14:sldId id="296"/>
            <p14:sldId id="297"/>
            <p14:sldId id="298"/>
            <p14:sldId id="293"/>
            <p14:sldId id="304"/>
            <p14:sldId id="283"/>
            <p14:sldId id="284"/>
            <p14:sldId id="299"/>
            <p14:sldId id="300"/>
            <p14:sldId id="301"/>
            <p14:sldId id="302"/>
            <p14:sldId id="303"/>
            <p14:sldId id="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892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10" autoAdjust="0"/>
  </p:normalViewPr>
  <p:slideViewPr>
    <p:cSldViewPr snapToGrid="0">
      <p:cViewPr varScale="1">
        <p:scale>
          <a:sx n="67" d="100"/>
          <a:sy n="67" d="100"/>
        </p:scale>
        <p:origin x="8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7B6A-3D23-4AF1-BEB2-FBC2AE89DB0B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1ACF-A883-451A-A848-319BE66BC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93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7B6A-3D23-4AF1-BEB2-FBC2AE89DB0B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1ACF-A883-451A-A848-319BE66BC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192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7B6A-3D23-4AF1-BEB2-FBC2AE89DB0B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1ACF-A883-451A-A848-319BE66BC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315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7393" y="4192558"/>
            <a:ext cx="10363200" cy="859205"/>
          </a:xfrm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6193" y="5342268"/>
            <a:ext cx="85344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884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64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1080" y="274638"/>
            <a:ext cx="8947712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1080" y="1443836"/>
            <a:ext cx="8947712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476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76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16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3835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73704"/>
            <a:ext cx="5386917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9" y="1443835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9" y="2073704"/>
            <a:ext cx="5389033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11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47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9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7B6A-3D23-4AF1-BEB2-FBC2AE89DB0B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1ACF-A883-451A-A848-319BE66BC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36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437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078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2583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561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7393" y="4192556"/>
            <a:ext cx="10363200" cy="859205"/>
          </a:xfrm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6193" y="5342266"/>
            <a:ext cx="85344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8847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649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1080" y="274638"/>
            <a:ext cx="8947712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1080" y="1443836"/>
            <a:ext cx="8947712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4765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760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16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3835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73704"/>
            <a:ext cx="5386917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8" y="1443835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8" y="2073704"/>
            <a:ext cx="5389033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1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7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9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7B6A-3D23-4AF1-BEB2-FBC2AE89DB0B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1ACF-A883-451A-A848-319BE66BC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8213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470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991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437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0789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2583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5615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7393" y="4192534"/>
            <a:ext cx="10363200" cy="859205"/>
          </a:xfrm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6193" y="5342244"/>
            <a:ext cx="85344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4735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381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1080" y="274638"/>
            <a:ext cx="8947712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1080" y="1443836"/>
            <a:ext cx="8947712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32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17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7B6A-3D23-4AF1-BEB2-FBC2AE89DB0B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1ACF-A883-451A-A848-319BE66BC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2949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298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3835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73704"/>
            <a:ext cx="5386917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443835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073704"/>
            <a:ext cx="5389033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88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572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8541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7924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2900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5580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5673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7393" y="4192526"/>
            <a:ext cx="10363200" cy="859205"/>
          </a:xfrm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6193" y="5342236"/>
            <a:ext cx="85344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9577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7B6A-3D23-4AF1-BEB2-FBC2AE89DB0B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1ACF-A883-451A-A848-319BE66BC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1977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1080" y="274638"/>
            <a:ext cx="8947712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1080" y="1443836"/>
            <a:ext cx="8947712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6816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014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4827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3835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73698"/>
            <a:ext cx="5386917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3835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73698"/>
            <a:ext cx="5389033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4361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713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126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08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350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3688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43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7B6A-3D23-4AF1-BEB2-FBC2AE89DB0B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1ACF-A883-451A-A848-319BE66BC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6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7B6A-3D23-4AF1-BEB2-FBC2AE89DB0B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1ACF-A883-451A-A848-319BE66BC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60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5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7B6A-3D23-4AF1-BEB2-FBC2AE89DB0B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1ACF-A883-451A-A848-319BE66BC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50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5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7B6A-3D23-4AF1-BEB2-FBC2AE89DB0B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1ACF-A883-451A-A848-319BE66BC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713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D7B6A-3D23-4AF1-BEB2-FBC2AE89DB0B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31ACF-A883-451A-A848-319BE66BC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4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8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8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6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2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95733" y="5325145"/>
            <a:ext cx="8096267" cy="622728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сад №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37«Звездочка» - филиал АН ДОО «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Алмазик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40829" y="4112472"/>
            <a:ext cx="67511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1Isadora M Bold" pitchFamily="18" charset="0"/>
              </a:rPr>
              <a:t>Отчет старшей медицинской </a:t>
            </a:r>
            <a:r>
              <a:rPr lang="ru-RU" sz="3200" dirty="0" smtClean="0">
                <a:solidFill>
                  <a:schemeClr val="bg1"/>
                </a:solidFill>
                <a:latin typeface="1Isadora M Bold" pitchFamily="18" charset="0"/>
              </a:rPr>
              <a:t>сестры за </a:t>
            </a:r>
            <a:r>
              <a:rPr lang="ru-RU" sz="3200" dirty="0">
                <a:solidFill>
                  <a:schemeClr val="bg1"/>
                </a:solidFill>
                <a:latin typeface="1Isadora M Bold" pitchFamily="18" charset="0"/>
              </a:rPr>
              <a:t>2021 год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177495" y="560718"/>
            <a:ext cx="378618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719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1080" y="274652"/>
            <a:ext cx="8947712" cy="767949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должностные обязанности входит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082" y="1059679"/>
            <a:ext cx="10587918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083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1080" y="274652"/>
            <a:ext cx="8947712" cy="767949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должностные обязанности входит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034402"/>
            <a:ext cx="9518443" cy="506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33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905" y="1145923"/>
            <a:ext cx="6528522" cy="545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034" y="173706"/>
            <a:ext cx="10674351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315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4577" y="1164462"/>
            <a:ext cx="1098280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ct val="0"/>
              </a:spcBef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Особое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внимание в учреждении уделяется приему вновь поступающих воспитанников и создание условий способствующих снижению тяжести адаптационного синдрома. Все дети перед поступлением в детский сад проходят углубленный медицинский осмотр и лабораторное обследование в поликлиниках по месту жительства. На ребенка составляется подробная выписка - эпикриз с заключением о состоянии здоровья ребенка; с оценкой нервно -психического развития, определяется группа здоровья, даются рекомендации по его дальнейшему наблюдению. </a:t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 окончании периода адаптации пишется эпикриз, где оценивается тяжесть течения этого периода, указывается выполнение проведенных мероприятий по профилактике проявлений адаптационного периода и намечается план дальнейшего ведения и оздоровления ребенка. 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2021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году в детский сад поступило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100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детей. Нарушений состояния здоровья, вызванных адаптацией нет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Диспансеризация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воспитанников в детском саду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spcBef>
                <a:spcPct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Диспансеризация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воспитанников, посещающих  детский сад заключается в систематическом медицинском наблюдении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</a:t>
            </a:r>
          </a:p>
          <a:p>
            <a:pPr lvl="0" algn="just">
              <a:lnSpc>
                <a:spcPct val="150000"/>
              </a:lnSpc>
              <a:spcBef>
                <a:spcPct val="0"/>
              </a:spcBef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за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состоянием здоровья с профилактической целью в течение всего периода пребывания в учреждении.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6573" y="333479"/>
            <a:ext cx="10989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Прием и организация обслуживания вновь поступающих 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воспитанников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детский сад.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83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19312" y="125118"/>
            <a:ext cx="7116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Распределение детей по группам здоровья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4" y="833023"/>
            <a:ext cx="11528425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188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494889"/>
              </p:ext>
            </p:extLst>
          </p:nvPr>
        </p:nvGraphicFramePr>
        <p:xfrm>
          <a:off x="14" y="2"/>
          <a:ext cx="12191999" cy="73208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5321"/>
                <a:gridCol w="984500"/>
                <a:gridCol w="1354747"/>
                <a:gridCol w="1588551"/>
                <a:gridCol w="1077776"/>
                <a:gridCol w="1077776"/>
                <a:gridCol w="1077776"/>
                <a:gridCol w="1077776"/>
                <a:gridCol w="1077776"/>
              </a:tblGrid>
              <a:tr h="785813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ОТЧЁТ ПО ЗАБОЛЕВАЕМОСТИ</a:t>
                      </a:r>
                      <a:endParaRPr lang="ru-RU" sz="2800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77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spc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3 лет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3-5 лет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6-7 лет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7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</a:tr>
              <a:tr h="268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заболеваемость</a:t>
                      </a:r>
                      <a:endParaRPr lang="ru-RU" sz="1600" spc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5347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</a:tr>
              <a:tr h="268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ОРВИ, грипп</a:t>
                      </a:r>
                      <a:endParaRPr lang="ru-RU" sz="1600" spc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4693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</a:tr>
              <a:tr h="268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pc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 ковид</a:t>
                      </a:r>
                      <a:endParaRPr lang="ru-RU" sz="1600" spc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</a:tr>
              <a:tr h="268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pc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Пневмония</a:t>
                      </a:r>
                      <a:endParaRPr lang="ru-RU" sz="1600" spc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</a:tr>
              <a:tr h="268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pc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Бронхит</a:t>
                      </a:r>
                      <a:endParaRPr lang="ru-RU" sz="1600" spc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</a:tr>
              <a:tr h="268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Бронхиальная астма</a:t>
                      </a:r>
                      <a:endParaRPr lang="ru-RU" sz="1600" spc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</a:tr>
              <a:tr h="268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pc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Ангина</a:t>
                      </a:r>
                      <a:endParaRPr lang="ru-RU" sz="1600" spc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</a:tr>
              <a:tr h="268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Ветряная оспа</a:t>
                      </a:r>
                      <a:endParaRPr lang="ru-RU" sz="1600" spc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</a:tr>
              <a:tr h="268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pc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Краснуха</a:t>
                      </a:r>
                      <a:endParaRPr lang="ru-RU" sz="1600" spc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</a:tr>
              <a:tr h="268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pc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Эпидемический паротит</a:t>
                      </a:r>
                      <a:endParaRPr lang="ru-RU" sz="1600" spc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</a:tr>
              <a:tr h="268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pc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Скарлатина</a:t>
                      </a:r>
                      <a:endParaRPr lang="ru-RU" sz="1600" spc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</a:tr>
              <a:tr h="268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pc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Паразитарные заболев</a:t>
                      </a:r>
                      <a:endParaRPr lang="ru-RU" sz="1600" spc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</a:tr>
              <a:tr h="268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pc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ОКИ</a:t>
                      </a:r>
                      <a:endParaRPr lang="ru-RU" sz="1600" spc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</a:tr>
              <a:tr h="268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pc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Травма</a:t>
                      </a:r>
                      <a:endParaRPr lang="ru-RU" sz="1600" spc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</a:tr>
              <a:tr h="268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pc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всего:</a:t>
                      </a:r>
                      <a:endParaRPr lang="ru-RU" sz="1600" spc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</a:tr>
              <a:tr h="268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pc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ЖКТ</a:t>
                      </a:r>
                      <a:endParaRPr lang="ru-RU" sz="1600" spc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</a:tr>
              <a:tr h="268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pc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МПС </a:t>
                      </a:r>
                      <a:endParaRPr lang="ru-RU" sz="1600" spc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</a:tr>
              <a:tr h="268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pc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глаз и прид.</a:t>
                      </a:r>
                      <a:endParaRPr lang="ru-RU" sz="1600" spc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</a:tr>
              <a:tr h="268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pc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уха</a:t>
                      </a:r>
                      <a:endParaRPr lang="ru-RU" sz="1600" spc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</a:tr>
              <a:tr h="268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pc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кожи</a:t>
                      </a:r>
                      <a:endParaRPr lang="ru-RU" sz="1600" spc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</a:tr>
              <a:tr h="268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pc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 </a:t>
                      </a:r>
                      <a:endParaRPr lang="ru-RU" sz="1600" spc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ctr"/>
                </a:tc>
              </a:tr>
              <a:tr h="268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крови, </a:t>
                      </a:r>
                      <a:r>
                        <a:rPr lang="ru-RU" sz="1600" spc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кр.орг</a:t>
                      </a:r>
                      <a:r>
                        <a:rPr lang="ru-RU" sz="16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600" spc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</a:t>
                      </a:r>
                      <a:endParaRPr lang="ru-RU" sz="1600" spc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8" marR="58208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04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12192000" cy="6857999"/>
          </a:xfrm>
        </p:spPr>
      </p:pic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919122"/>
              </p:ext>
            </p:extLst>
          </p:nvPr>
        </p:nvGraphicFramePr>
        <p:xfrm>
          <a:off x="471489" y="371472"/>
          <a:ext cx="11115675" cy="5686428"/>
        </p:xfrm>
        <a:graphic>
          <a:graphicData uri="http://schemas.openxmlformats.org/drawingml/2006/table">
            <a:tbl>
              <a:tblPr/>
              <a:tblGrid>
                <a:gridCol w="3287323"/>
                <a:gridCol w="1254743"/>
                <a:gridCol w="1254743"/>
                <a:gridCol w="911121"/>
                <a:gridCol w="911121"/>
                <a:gridCol w="911121"/>
                <a:gridCol w="911121"/>
                <a:gridCol w="837191"/>
                <a:gridCol w="837191"/>
              </a:tblGrid>
              <a:tr h="31200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болезни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случаев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 1-3 лет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 3-5 лет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6-7 лет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1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Случ.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дни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Случ.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дни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Случ.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дни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Случ.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дни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9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Среднесписочный состав детей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191,5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158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6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Число пропусков на 1 ребёнка по болезни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27,9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31,8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18,4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19,5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Средняя продолжительность заболевания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10,7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9,7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5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случаев на 1 ребёнка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2,6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2,9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0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Индекс здоровья (за год)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20,3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0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Пропущено д/дн по болезни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5347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1970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2900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477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Пропущено д/дн всего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13491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3929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8395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1167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0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Проведено д/дн всего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24120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6047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13603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4470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0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Детодни (план)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23477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0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выполнения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102,7%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00109" y="6180878"/>
            <a:ext cx="11258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Анализируя данные годового отчета, показатель выполнения плана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детодней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выполнено на 102,6%. Увеличился списочный состав воспитанников детского сада и показатель общей заболеваемости повысился. Лечебно-профилактические мероприятия направлены на профилактику заболеваний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11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046" y="141880"/>
            <a:ext cx="8834439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1761" y="1013932"/>
            <a:ext cx="1128899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Среди противоэпидемических мероприятий в борьбе с детскими инфекциями организация прививочной работы принадлежит одно из ведущих мест. Целью иммунопрофилактики является не только создание индивидуальной невосприимчивости, но главным образом формирование коллективного иммунитета к определенной инфекции.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Прививки детям проводятся под контролем врачей: педиатра и невролога.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Вакцинация проводится в процедурном кабинете при строгом соблюдении всех санитарно – эпидемиологических требований.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Оборудование кабинета соответствует всем требованиям. В нем имеются инструкции по применению всех препаратов, которые используются для проведения прививок. Прививки проводятся по строго составленному плану.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Все родители, дети которых подлежат профилактической прививке, информируются о дне проведения прививки и о предварительной медикаментозной подготовке к прививке. Перед самой прививкой ребенок осматривается врачом с обязательной термометрией. В течение всего срока определенного инструкцией по применению соответствующего вакцинного препарата, за ребенком ведется медицинское наблюдение. Все данные о проведенной прививке заносятся в Ф.№ 063, ф. 026/у, прививочный журнал с занесением реакции на ее проведение. По показаниям врача – невролога профилактические прививки проводят в условиях поликлиники.</a:t>
            </a:r>
          </a:p>
        </p:txBody>
      </p:sp>
    </p:spTree>
    <p:extLst>
      <p:ext uri="{BB962C8B-B14F-4D97-AF65-F5344CB8AC3E}">
        <p14:creationId xmlns:p14="http://schemas.microsoft.com/office/powerpoint/2010/main" val="2761888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4797" y="294282"/>
            <a:ext cx="10297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Выполнение плана профилактических прививок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2022год.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935" y="1082566"/>
            <a:ext cx="7597764" cy="538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681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88630" y="104505"/>
            <a:ext cx="97849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Проведение мероприятий по профилактике, раннему и своевременному выявлению туберкулеза у детей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99717" y="1009716"/>
            <a:ext cx="3152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Профилактика туберкулеза: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99717" y="1280123"/>
            <a:ext cx="101096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планирование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организация ревакцинации БЦЖ;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химопрофилактика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 рекомендации педиатра – фтизиатра;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санитарное просвещение персонала и родителей детей, посещающих наш детский сад.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Своевременное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выявление больных туберкулезом: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туберкулинодиагностика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(проводится ежегодно согласно календарного плана путем постановки Р – манту;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плановое рентгенологическое обследование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инфицированных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Совместная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работа: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поликлиникой;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противотуберкулезным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диспансером;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Роспотребнадзором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14809" y="3834661"/>
            <a:ext cx="2664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Туберкулинодиагностика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307" y="4188822"/>
            <a:ext cx="9052964" cy="246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044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08262" y="359279"/>
            <a:ext cx="78299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Врач – педиатр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Удачнинского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отделения АН ДОО «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Алмазик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»:</a:t>
            </a:r>
            <a:b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Шайтан Ирина Борисовна</a:t>
            </a:r>
            <a:b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Высшая квалификационная категория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37645" y="2255571"/>
            <a:ext cx="52100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таршая медицинская сестра: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Семенова Эльмира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Шаяхматовна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Высшая квалификационная категория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99568" y="397634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Старшая медицинская сестра:</a:t>
            </a:r>
          </a:p>
          <a:p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Сенчикова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Олеся Сергеевна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Высшая квалификационная категория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31648" y="5366978"/>
            <a:ext cx="40915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едицинская сестра:</a:t>
            </a:r>
          </a:p>
          <a:p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Жамбалова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Дарима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Очировна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824" y="136911"/>
            <a:ext cx="1182688" cy="1741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569" y="2087310"/>
            <a:ext cx="1371600" cy="167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968" y="3606191"/>
            <a:ext cx="1371600" cy="173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990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755" y="96052"/>
            <a:ext cx="7900988" cy="83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8387" y="1018365"/>
            <a:ext cx="113268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Правильно организованное питание, полноценное и сбалансированное по содержанию основных пищевых веществ, обеспечивает полноценный рост и развитие детского организма, повышает иммунитет ребенка по отношению к другим заболеваниям.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В детском саду имеется десятидневное обсчитанное меню, которого придерживаемся при составлении ежедневного меню-раскладки.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При отсутствии какого - либо продукта, пользуемся таблицей замены, заменяя его на равноценный по химическому составу.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Проводится анализ соблюдения натуральных норм продуктов подекадно. 	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В конце месяца по накопительной ведомости подсчитывается калорийность пищи и ее ингредиентов: белки, жиры, углеводы и их соотношение.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Ежедневно контролируется качество поступления всех продуктов питания, сроки реализации скоропортящихся продуктов.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Ведется контроль за соблюдением технологии приготовления блюд, за правильностью обработки овощей, яиц; за правильным применением, согласно санитарным требованиям, инвентаря; за правильностью забора и хранения суточных проб; за соблюдением товарного соседства на складах сухих и овощных продуктов.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При поступлении новых продуктов проводятся пробные варки и пробные чистки овощей; контролируется отпуск готовой пищи с кухни.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Регулярно проводятся по всем правилам снятие проб с последующей отметкой в журнале бракеража.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Контролиру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питание по группам: объем порций, санитарно - гигиенические нормы при приеме пищи, сервировку стола.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Ежедн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евно проводи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тся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витаминизация третьего блюда, контролируется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закла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дка продуктов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При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составлении 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еню пользуемся технологическими картами 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приготовления блюд и рецептурными справочниками детского питания.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Перед работой работники пищеблока осматриваются на гнойничковые заболевания.</a:t>
            </a:r>
          </a:p>
        </p:txBody>
      </p:sp>
    </p:spTree>
    <p:extLst>
      <p:ext uri="{BB962C8B-B14F-4D97-AF65-F5344CB8AC3E}">
        <p14:creationId xmlns:p14="http://schemas.microsoft.com/office/powerpoint/2010/main" val="1358278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2339" y="407134"/>
            <a:ext cx="51796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течение года   проведены: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09915" y="1167144"/>
            <a:ext cx="82808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беседы с родителями;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консультации для родителей;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выпущены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сан.бюллетни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размещены статьи в родительских уголках;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тематические лекции для родителей;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пятиминутки для детей;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тематика лекций для педагогического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коллектива.</a:t>
            </a:r>
          </a:p>
          <a:p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проведении санитарно – просветительской работы используем разнообразную медицинскую литературу, статьи из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интернет-ресурса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316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11402" y="347309"/>
            <a:ext cx="25346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chemeClr val="tx2"/>
                </a:solidFill>
                <a:latin typeface="1Isadora M Bold" pitchFamily="18" charset="0"/>
              </a:rPr>
              <a:t>Выводы: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70333" y="1465946"/>
            <a:ext cx="890756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Правильная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организация санитарно гигиенического режима в детском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саду, своевременная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эффективная работа по медицинскому обслуживанию детей, чёткая организация питания, физического воспитания, закаливания воспитанников, санитарно-просветительная работа с родителями и персоналом, направленные на укрепление здоровья детей и снижение заболеваемости, дают положительные результаты: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ухудшением состояния здоровья в период адаптации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нет;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профилактическим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осмотром охвачены 100%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детей;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едется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работа по снижению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заболеваемости; 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роводится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большая  профилактическая работа по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оздоровлению;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роводится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санитарно - просветительская работа.</a:t>
            </a:r>
          </a:p>
        </p:txBody>
      </p:sp>
    </p:spTree>
    <p:extLst>
      <p:ext uri="{BB962C8B-B14F-4D97-AF65-F5344CB8AC3E}">
        <p14:creationId xmlns:p14="http://schemas.microsoft.com/office/powerpoint/2010/main" val="2844265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910" y="385274"/>
            <a:ext cx="9350702" cy="100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76329" y="1575669"/>
            <a:ext cx="45671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Детский сад № 37 «Звездочка» - филиал АН ДОО «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Алмазик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 - один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 первых дошкольных учреждений г.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Удачный.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ынешнее 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здание  было построено в 1980 году, введено в эксплуатацию в 1981 г. Здание 2-х этажное, каменное, типовой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застройки, общая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площадь здания– 2520кв.м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., территория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благоустроена, ограждена забором и полосой зеленых насаждений. Выделены функциональные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зоны: зона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игровой территории, хозяйственная зона, зона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застройки. В 2021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году коллектив детского  сада отметил свой 40-летний юбилей.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75021" y="1587458"/>
            <a:ext cx="41532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проведения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лечебно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-профилактической работы в детском саду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функционируют: медицинский кабинет; прививочный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кабинет;</a:t>
            </a:r>
          </a:p>
          <a:p>
            <a:pPr algn="just"/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Все помещения оснащены согласно Приказу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Министерства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здравохранения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России от 05.11.2013года №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822 «О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порядке оказания первичной медико-санитарной помощи несовершеннолетним, в том числе в период обучения и воспитания в образовательных организациях»</a:t>
            </a:r>
          </a:p>
        </p:txBody>
      </p:sp>
    </p:spTree>
    <p:extLst>
      <p:ext uri="{BB962C8B-B14F-4D97-AF65-F5344CB8AC3E}">
        <p14:creationId xmlns:p14="http://schemas.microsoft.com/office/powerpoint/2010/main" val="3168700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2888"/>
            <a:ext cx="12192000" cy="7343774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6129" y="32"/>
            <a:ext cx="1011078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Нормативно правовое обеспечение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837" y="752031"/>
            <a:ext cx="10946539" cy="5837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2700" lvl="0" indent="-342900" algn="just">
              <a:lnSpc>
                <a:spcPts val="1390"/>
              </a:lnSpc>
              <a:spcAft>
                <a:spcPts val="0"/>
              </a:spcAft>
              <a:buClr>
                <a:srgbClr val="000000"/>
              </a:buClr>
              <a:buSzPts val="1050"/>
              <a:buFont typeface="Arial" panose="020B0604020202020204" pitchFamily="34" charset="0"/>
              <a:buChar char="♦"/>
            </a:pPr>
            <a:r>
              <a:rPr lang="ru-RU" spc="1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ФЗ </a:t>
            </a:r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РФ № 52-ФЗ от 30.03.1999 г. «О санитарно-эпидемиологическом благополучии населения»;</a:t>
            </a:r>
            <a:endParaRPr lang="ru-RU" sz="1600" spc="15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70"/>
              </a:lnSpc>
              <a:spcAft>
                <a:spcPts val="0"/>
              </a:spcAft>
              <a:buClr>
                <a:srgbClr val="000000"/>
              </a:buClr>
              <a:buSzPts val="1050"/>
              <a:buFont typeface="Arial" panose="020B0604020202020204" pitchFamily="34" charset="0"/>
              <a:buChar char="♦"/>
            </a:pPr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ФЗ РФ № 273-ФЗ от 29.11.2012 г. «Об образовании в Российской Федерации»;</a:t>
            </a:r>
            <a:endParaRPr lang="ru-RU" sz="1600" spc="15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2700" lvl="0" indent="-342900" algn="just">
              <a:lnSpc>
                <a:spcPts val="1370"/>
              </a:lnSpc>
              <a:spcAft>
                <a:spcPts val="0"/>
              </a:spcAft>
              <a:buClr>
                <a:srgbClr val="000000"/>
              </a:buClr>
              <a:buSzPts val="1050"/>
              <a:buFont typeface="Arial" panose="020B0604020202020204" pitchFamily="34" charset="0"/>
              <a:buChar char="♦"/>
            </a:pPr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ФЗ РФ № 157-ФЗ от 17.09.1998 г. «Об иммунопрофилактике инфекционных заболеваний»;</a:t>
            </a:r>
            <a:endParaRPr lang="ru-RU" sz="1600" spc="15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70"/>
              </a:lnSpc>
              <a:spcAft>
                <a:spcPts val="0"/>
              </a:spcAft>
              <a:buClr>
                <a:srgbClr val="000000"/>
              </a:buClr>
              <a:buSzPts val="1050"/>
              <a:buFont typeface="Arial" panose="020B0604020202020204" pitchFamily="34" charset="0"/>
              <a:buChar char="♦"/>
            </a:pPr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ФЗ РФ № 29-ФЗ от 02.01.2000 г. «О качестве и безопасности / пищевых продуктов»;</a:t>
            </a:r>
            <a:endParaRPr lang="ru-RU" sz="1600" spc="15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14300" lvl="0" indent="-342900" algn="just">
              <a:lnSpc>
                <a:spcPts val="1370"/>
              </a:lnSpc>
              <a:buClr>
                <a:srgbClr val="000000"/>
              </a:buClr>
              <a:buSzPts val="1050"/>
              <a:buFont typeface="Arial" panose="020B0604020202020204" pitchFamily="34" charset="0"/>
              <a:buChar char="♦"/>
            </a:pPr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 ТС 033/2013 от 09.10.2013 г. № 67 «О безопасности молока и молочной продукции»; Санитарные правила и нормы</a:t>
            </a:r>
            <a:endParaRPr lang="ru-RU" sz="1600" spc="15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2700" lvl="0" indent="-342900" algn="just">
              <a:lnSpc>
                <a:spcPts val="1370"/>
              </a:lnSpc>
              <a:spcAft>
                <a:spcPts val="0"/>
              </a:spcAft>
              <a:buClr>
                <a:srgbClr val="000000"/>
              </a:buClr>
              <a:buSzPts val="1050"/>
              <a:buFont typeface="Arial" panose="020B0604020202020204" pitchFamily="34" charset="0"/>
              <a:buChar char="♦"/>
            </a:pPr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Постановление Главного государственного санитарного врача РФ от 13 июля 2001 г. № 18 «Об утверждении санитарных правил СП 1.1.1058-01 «Организация и проведение производственного контроля за соблюдением санитарных правил и выполнением санитарно-противоэпидемических (профилактических) мероприятий»;</a:t>
            </a:r>
            <a:endParaRPr lang="ru-RU" sz="1600" spc="15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2700" lvl="0" indent="-342900" algn="just">
              <a:lnSpc>
                <a:spcPts val="1370"/>
              </a:lnSpc>
              <a:spcAft>
                <a:spcPts val="0"/>
              </a:spcAft>
              <a:buClr>
                <a:srgbClr val="000000"/>
              </a:buClr>
              <a:buSzPts val="1050"/>
              <a:buFont typeface="Arial" panose="020B0604020202020204" pitchFamily="34" charset="0"/>
              <a:buChar char="♦"/>
              <a:tabLst>
                <a:tab pos="314325" algn="l"/>
                <a:tab pos="655955" algn="l"/>
                <a:tab pos="1570990" algn="ctr"/>
                <a:tab pos="2139950" algn="l"/>
                <a:tab pos="3130550" algn="l"/>
                <a:tab pos="4046220" algn="r"/>
                <a:tab pos="4959350" algn="r"/>
                <a:tab pos="5946140" algn="r"/>
              </a:tabLst>
            </a:pPr>
            <a:r>
              <a:rPr lang="ru-RU" spc="1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Постановление Главного государственного санитарного врача РФ от 02 декабря 2020 г. №	</a:t>
            </a:r>
            <a:r>
              <a:rPr lang="ru-RU" spc="1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1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«Об</a:t>
            </a:r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утверждении	санитарных	правил	СП	2.2.3670-20	 «Санитарно­ эпидемиологические требования к условиям труда»;</a:t>
            </a:r>
            <a:endParaRPr lang="ru-RU" sz="1600" spc="15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2700" lvl="0" indent="-342900" algn="just">
              <a:lnSpc>
                <a:spcPts val="1370"/>
              </a:lnSpc>
              <a:spcAft>
                <a:spcPts val="0"/>
              </a:spcAft>
              <a:buClr>
                <a:srgbClr val="000000"/>
              </a:buClr>
              <a:buSzPts val="1050"/>
              <a:buFont typeface="Arial" panose="020B0604020202020204" pitchFamily="34" charset="0"/>
              <a:buChar char="♦"/>
              <a:tabLst>
                <a:tab pos="314325" algn="l"/>
                <a:tab pos="655955" algn="l"/>
                <a:tab pos="1570990" algn="ctr"/>
                <a:tab pos="2139950" algn="l"/>
                <a:tab pos="3130550" algn="l"/>
                <a:tab pos="4046220" algn="r"/>
                <a:tab pos="4959350" algn="r"/>
                <a:tab pos="5946140" algn="r"/>
              </a:tabLst>
            </a:pPr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Постановление Главного государственного санитарного врача РФ от 28.01.2021 N 3 "Об утверждении санитарных правил и норм СанПиН 2.1.3684-21 "Санитарно-эпидемиологические требования к содержанию территорий городских и сельских поселений, к водным объектам, питьевой воде и питьевому водоснабжению, атмосферному воздуху, почвам, жилым помещениям, эксплуатации производственных, общественных помещений, организации и проведению санитарно-противоэпидемических (профилактических) мероприятий" </a:t>
            </a:r>
            <a:endParaRPr lang="ru-RU" sz="1600" spc="15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2700" lvl="0" indent="-342900" algn="just">
              <a:lnSpc>
                <a:spcPts val="1370"/>
              </a:lnSpc>
              <a:spcAft>
                <a:spcPts val="0"/>
              </a:spcAft>
              <a:buClr>
                <a:srgbClr val="000000"/>
              </a:buClr>
              <a:buSzPts val="1050"/>
              <a:buFont typeface="Arial" panose="020B0604020202020204" pitchFamily="34" charset="0"/>
              <a:buChar char="♦"/>
              <a:tabLst>
                <a:tab pos="314325" algn="l"/>
                <a:tab pos="655955" algn="l"/>
                <a:tab pos="1570990" algn="ctr"/>
                <a:tab pos="2139950" algn="l"/>
                <a:tab pos="3130550" algn="l"/>
                <a:tab pos="4046220" algn="r"/>
                <a:tab pos="4959350" algn="r"/>
                <a:tab pos="5946140" algn="r"/>
              </a:tabLst>
            </a:pPr>
            <a:r>
              <a:rPr lang="ru-RU" spc="1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Постановление главного государственного санитарного врача РФ от 28 сентября 2020 г. №	28 «Об	утверждении	санитарных	правил	СП 2.4.3648-20	 «</a:t>
            </a:r>
            <a:r>
              <a:rPr lang="ru-RU" spc="15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Санитарно­</a:t>
            </a:r>
            <a:r>
              <a:rPr lang="ru-RU" spc="1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эпидемиологические требования к организации воспитания и обучения, отдыха и оздоровления детей и молодёжи»;</a:t>
            </a:r>
            <a:endParaRPr lang="ru-RU" sz="1600" spc="15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2700" lvl="0" indent="-342900" algn="just">
              <a:lnSpc>
                <a:spcPts val="1370"/>
              </a:lnSpc>
              <a:spcAft>
                <a:spcPts val="0"/>
              </a:spcAft>
              <a:buClr>
                <a:srgbClr val="000000"/>
              </a:buClr>
              <a:buSzPts val="1050"/>
              <a:buFont typeface="Arial" panose="020B0604020202020204" pitchFamily="34" charset="0"/>
              <a:buChar char="♦"/>
            </a:pPr>
            <a:r>
              <a:rPr lang="ru-RU" spc="1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Постановление Главного государственного санитарного врача РФ от 22 августа 2014 г. № 50 «О введении в действие санитарных правил СанПиН 3.2.3215-14 «Профилактика паразитарных болезней на территории РФ».</a:t>
            </a:r>
            <a:endParaRPr lang="ru-RU" sz="1600" spc="15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2700" lvl="0" indent="-342900" algn="just">
              <a:lnSpc>
                <a:spcPts val="1370"/>
              </a:lnSpc>
              <a:spcAft>
                <a:spcPts val="0"/>
              </a:spcAft>
              <a:buClr>
                <a:srgbClr val="000000"/>
              </a:buClr>
              <a:buSzPts val="1050"/>
              <a:buFont typeface="Arial" panose="020B0604020202020204" pitchFamily="34" charset="0"/>
              <a:buChar char="♦"/>
              <a:tabLst>
                <a:tab pos="314325" algn="l"/>
                <a:tab pos="655955" algn="l"/>
                <a:tab pos="1570990" algn="ctr"/>
                <a:tab pos="2139950" algn="l"/>
                <a:tab pos="3130550" algn="l"/>
                <a:tab pos="4046220" algn="r"/>
                <a:tab pos="4959350" algn="r"/>
                <a:tab pos="5946140" algn="r"/>
              </a:tabLst>
            </a:pPr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Постановление Главного государственного санитарного врача РФ </a:t>
            </a:r>
            <a:endParaRPr lang="ru-RU" spc="15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2700" lvl="0" algn="just">
              <a:lnSpc>
                <a:spcPts val="1370"/>
              </a:lnSpc>
              <a:spcAft>
                <a:spcPts val="0"/>
              </a:spcAft>
              <a:buClr>
                <a:srgbClr val="000000"/>
              </a:buClr>
              <a:buSzPts val="1050"/>
              <a:tabLst>
                <a:tab pos="314325" algn="l"/>
                <a:tab pos="655955" algn="l"/>
                <a:tab pos="1570990" algn="ctr"/>
                <a:tab pos="2139950" algn="l"/>
                <a:tab pos="3130550" algn="l"/>
                <a:tab pos="4046220" algn="r"/>
                <a:tab pos="4959350" algn="r"/>
                <a:tab pos="5946140" algn="r"/>
              </a:tabLst>
            </a:pPr>
            <a:r>
              <a:rPr lang="ru-RU" spc="1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 декабря 2020 г. №	44	"Об	утверждении	санитарных	</a:t>
            </a:r>
            <a:endParaRPr lang="ru-RU" spc="15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2700" lvl="0" algn="just">
              <a:lnSpc>
                <a:spcPts val="1370"/>
              </a:lnSpc>
              <a:spcAft>
                <a:spcPts val="0"/>
              </a:spcAft>
              <a:buClr>
                <a:srgbClr val="000000"/>
              </a:buClr>
              <a:buSzPts val="1050"/>
              <a:tabLst>
                <a:tab pos="314325" algn="l"/>
                <a:tab pos="655955" algn="l"/>
                <a:tab pos="1570990" algn="ctr"/>
                <a:tab pos="2139950" algn="l"/>
                <a:tab pos="3130550" algn="l"/>
                <a:tab pos="4046220" algn="r"/>
                <a:tab pos="4959350" algn="r"/>
                <a:tab pos="5946140" algn="r"/>
              </a:tabLst>
            </a:pPr>
            <a:r>
              <a:rPr lang="ru-RU" spc="1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</a:t>
            </a:r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СП	2.1.3678-20	"Санитарно­-эпидемиологические </a:t>
            </a:r>
            <a:endParaRPr lang="ru-RU" spc="15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2700" lvl="0" algn="just">
              <a:lnSpc>
                <a:spcPts val="1370"/>
              </a:lnSpc>
              <a:spcAft>
                <a:spcPts val="0"/>
              </a:spcAft>
              <a:buClr>
                <a:srgbClr val="000000"/>
              </a:buClr>
              <a:buSzPts val="1050"/>
              <a:tabLst>
                <a:tab pos="314325" algn="l"/>
                <a:tab pos="655955" algn="l"/>
                <a:tab pos="1570990" algn="ctr"/>
                <a:tab pos="2139950" algn="l"/>
                <a:tab pos="3130550" algn="l"/>
                <a:tab pos="4046220" algn="r"/>
                <a:tab pos="4959350" algn="r"/>
                <a:tab pos="5946140" algn="r"/>
              </a:tabLst>
            </a:pPr>
            <a:r>
              <a:rPr lang="ru-RU" spc="1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эксплуатации помещений, зданий, сооружений, </a:t>
            </a:r>
            <a:endParaRPr lang="ru-RU" spc="15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2700" lvl="0" algn="just">
              <a:lnSpc>
                <a:spcPts val="1370"/>
              </a:lnSpc>
              <a:spcAft>
                <a:spcPts val="0"/>
              </a:spcAft>
              <a:buClr>
                <a:srgbClr val="000000"/>
              </a:buClr>
              <a:buSzPts val="1050"/>
              <a:tabLst>
                <a:tab pos="314325" algn="l"/>
                <a:tab pos="655955" algn="l"/>
                <a:tab pos="1570990" algn="ctr"/>
                <a:tab pos="2139950" algn="l"/>
                <a:tab pos="3130550" algn="l"/>
                <a:tab pos="4046220" algn="r"/>
                <a:tab pos="4959350" algn="r"/>
                <a:tab pos="5946140" algn="r"/>
              </a:tabLst>
            </a:pPr>
            <a:r>
              <a:rPr lang="ru-RU" spc="1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оборудования </a:t>
            </a:r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транспорта, а также условиям деятельности </a:t>
            </a:r>
            <a:endParaRPr lang="ru-RU" spc="15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2700" lvl="0" algn="just">
              <a:lnSpc>
                <a:spcPts val="1370"/>
              </a:lnSpc>
              <a:spcAft>
                <a:spcPts val="0"/>
              </a:spcAft>
              <a:buClr>
                <a:srgbClr val="000000"/>
              </a:buClr>
              <a:buSzPts val="1050"/>
              <a:tabLst>
                <a:tab pos="314325" algn="l"/>
                <a:tab pos="655955" algn="l"/>
                <a:tab pos="1570990" algn="ctr"/>
                <a:tab pos="2139950" algn="l"/>
                <a:tab pos="3130550" algn="l"/>
                <a:tab pos="4046220" algn="r"/>
                <a:tab pos="4959350" algn="r"/>
                <a:tab pos="5946140" algn="r"/>
              </a:tabLst>
            </a:pPr>
            <a:r>
              <a:rPr lang="ru-RU" spc="1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хозяйствующих </a:t>
            </a:r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субъектов, осуществляющих продажу товаров, </a:t>
            </a:r>
            <a:endParaRPr lang="ru-RU" spc="15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2700" lvl="0" algn="just">
              <a:lnSpc>
                <a:spcPts val="1370"/>
              </a:lnSpc>
              <a:spcAft>
                <a:spcPts val="0"/>
              </a:spcAft>
              <a:buClr>
                <a:srgbClr val="000000"/>
              </a:buClr>
              <a:buSzPts val="1050"/>
              <a:tabLst>
                <a:tab pos="314325" algn="l"/>
                <a:tab pos="655955" algn="l"/>
                <a:tab pos="1570990" algn="ctr"/>
                <a:tab pos="2139950" algn="l"/>
                <a:tab pos="3130550" algn="l"/>
                <a:tab pos="4046220" algn="r"/>
                <a:tab pos="4959350" algn="r"/>
                <a:tab pos="5946140" algn="r"/>
              </a:tabLst>
            </a:pPr>
            <a:r>
              <a:rPr lang="ru-RU" spc="1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 или оказание услуг</a:t>
            </a:r>
            <a:r>
              <a:rPr lang="ru-RU" spc="1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"; </a:t>
            </a:r>
            <a:endParaRPr lang="ru-RU" sz="1600" u="none" strike="noStrike" spc="15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32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12192000" cy="7343774"/>
          </a:xfrm>
        </p:spPr>
      </p:pic>
      <p:sp>
        <p:nvSpPr>
          <p:cNvPr id="8" name="Прямоугольник 7"/>
          <p:cNvSpPr/>
          <p:nvPr/>
        </p:nvSpPr>
        <p:spPr>
          <a:xfrm>
            <a:off x="230759" y="255840"/>
            <a:ext cx="10639492" cy="5837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2700" lvl="0" indent="-342900" algn="just">
              <a:lnSpc>
                <a:spcPts val="1370"/>
              </a:lnSpc>
              <a:spcAft>
                <a:spcPts val="0"/>
              </a:spcAft>
              <a:buClr>
                <a:srgbClr val="000000"/>
              </a:buClr>
              <a:buSzPts val="1050"/>
              <a:buFont typeface="Arial" panose="020B0604020202020204" pitchFamily="34" charset="0"/>
              <a:buChar char="♦"/>
            </a:pPr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Постановление Главного государственного санитарного врача РФ от 14 ноября 2001 г. № 36 "Об утверждении санитарных правил СанПиН 2.3.2.1078-01 «Гигиенические требования безопасности и пищевой ценности пищевых продуктов»;</a:t>
            </a:r>
            <a:endParaRPr lang="ru-RU" sz="1600" spc="15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14300" lvl="0" indent="-342900" algn="just">
              <a:lnSpc>
                <a:spcPts val="1370"/>
              </a:lnSpc>
              <a:spcAft>
                <a:spcPts val="0"/>
              </a:spcAft>
              <a:buClr>
                <a:srgbClr val="000000"/>
              </a:buClr>
              <a:buSzPts val="1050"/>
              <a:buFont typeface="Arial" panose="020B0604020202020204" pitchFamily="34" charset="0"/>
              <a:buChar char="♦"/>
            </a:pPr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Постановление Главного государственного санитарного врача РФ от 27 октября 2020 г. № 32 "Об утверждении санитарно-эпидемиологических правил и норм СанПиН 2.3/2.4.3590-20 "Санитарно-эпидемиологические требования к организации общественного питания населения";</a:t>
            </a:r>
            <a:endParaRPr lang="ru-RU" sz="1600" spc="15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2700" lvl="0" indent="-342900" algn="just">
              <a:lnSpc>
                <a:spcPts val="1370"/>
              </a:lnSpc>
              <a:spcAft>
                <a:spcPts val="0"/>
              </a:spcAft>
              <a:buClr>
                <a:srgbClr val="000000"/>
              </a:buClr>
              <a:buSzPts val="1050"/>
              <a:buFont typeface="Arial" panose="020B0604020202020204" pitchFamily="34" charset="0"/>
              <a:buChar char="♦"/>
            </a:pPr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Постановление Главного государственного санитарного врача РФ от 01 февраля 2000 г. № 44 "Об утверждении санитарных правил СП 3.1.958-00 «Профилактика вирусных гепатитов. Общие требования к эпидемиологическому надзору за вирусными гепатитами»;</a:t>
            </a:r>
            <a:endParaRPr lang="ru-RU" sz="1600" spc="15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2700" lvl="0" indent="-342900" algn="just">
              <a:lnSpc>
                <a:spcPts val="1370"/>
              </a:lnSpc>
              <a:spcAft>
                <a:spcPts val="0"/>
              </a:spcAft>
              <a:buClr>
                <a:srgbClr val="000000"/>
              </a:buClr>
              <a:buSzPts val="1050"/>
              <a:buFont typeface="Arial" panose="020B0604020202020204" pitchFamily="34" charset="0"/>
              <a:buChar char="♦"/>
            </a:pPr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Постановление Главного государственного санитарного врача РФ от 16 декабря 2013 г. № 65 "Об утверждении санитарных правил СП 3.1/3.2.3146-13 «Общие требования по профилактике инфекционных и паразитарных болезней»;</a:t>
            </a:r>
            <a:endParaRPr lang="ru-RU" sz="1600" spc="15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2700" lvl="0" indent="-342900" algn="just">
              <a:lnSpc>
                <a:spcPts val="1370"/>
              </a:lnSpc>
              <a:spcAft>
                <a:spcPts val="0"/>
              </a:spcAft>
              <a:buClr>
                <a:srgbClr val="000000"/>
              </a:buClr>
              <a:buSzPts val="1050"/>
              <a:buFont typeface="Arial" panose="020B0604020202020204" pitchFamily="34" charset="0"/>
              <a:buChar char="♦"/>
            </a:pPr>
            <a:r>
              <a:rPr lang="ru-RU" spc="1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Постановление Главного государственного санитарного врача РФ от 09 октября 2013 г. № 53 "Об утверждении санитарных правил СП 3.1.1.3108-13 «Профилактика острых кишечных инфекций»;</a:t>
            </a:r>
            <a:endParaRPr lang="ru-RU" sz="1600" spc="15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2700" lvl="0" indent="-342900" algn="just">
              <a:lnSpc>
                <a:spcPts val="1370"/>
              </a:lnSpc>
              <a:spcAft>
                <a:spcPts val="0"/>
              </a:spcAft>
              <a:buClr>
                <a:srgbClr val="000000"/>
              </a:buClr>
              <a:buSzPts val="1050"/>
              <a:buFont typeface="Arial" panose="020B0604020202020204" pitchFamily="34" charset="0"/>
              <a:buChar char="♦"/>
            </a:pPr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Постановление Главного государственного санитарного врача РФ от 09 октября 2013 г. № 54 "Об утверждении санитарных правил СП 3.1.2.3109-13 «Профилактика дифтерии»;</a:t>
            </a:r>
            <a:endParaRPr lang="ru-RU" sz="1600" spc="15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2700" lvl="0" indent="-342900" algn="just">
              <a:lnSpc>
                <a:spcPts val="1370"/>
              </a:lnSpc>
              <a:spcAft>
                <a:spcPts val="0"/>
              </a:spcAft>
              <a:buClr>
                <a:srgbClr val="000000"/>
              </a:buClr>
              <a:buSzPts val="1050"/>
              <a:buFont typeface="Arial" panose="020B0604020202020204" pitchFamily="34" charset="0"/>
              <a:buChar char="♦"/>
            </a:pPr>
            <a:r>
              <a:rPr lang="ru-RU" spc="1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Постановление Главного государственного санитарного врача РФ от 07 марта 2008 г. № 19 "Об утверждении санитарных правил СП 3.1.3.2352-08 «Профилактика клещевого вирусного энцефалита»;</a:t>
            </a:r>
            <a:endParaRPr lang="ru-RU" sz="1600" spc="15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2700" lvl="0" indent="-342900" algn="just">
              <a:lnSpc>
                <a:spcPts val="1370"/>
              </a:lnSpc>
              <a:spcAft>
                <a:spcPts val="0"/>
              </a:spcAft>
              <a:buClr>
                <a:srgbClr val="000000"/>
              </a:buClr>
              <a:buSzPts val="1050"/>
              <a:buFont typeface="Arial" panose="020B0604020202020204" pitchFamily="34" charset="0"/>
              <a:buChar char="♦"/>
              <a:tabLst>
                <a:tab pos="454660" algn="ctr"/>
                <a:tab pos="765810" algn="l"/>
              </a:tabLst>
            </a:pPr>
            <a:r>
              <a:rPr lang="ru-RU" spc="1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Постановление Главного государственного санитарного врача РФ от 22 сентября 2014 г. №	58	"Об утверждении санитарных правил СП 3.5.3.3223-14 «Санитарно-эпидемиологические требования к организации и проведению </a:t>
            </a:r>
            <a:r>
              <a:rPr lang="ru-RU" spc="1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дератизационных</a:t>
            </a:r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мероприятий»;</a:t>
            </a:r>
            <a:endParaRPr lang="ru-RU" sz="1600" spc="15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2700" lvl="0" indent="-342900" algn="just">
              <a:lnSpc>
                <a:spcPts val="1370"/>
              </a:lnSpc>
              <a:spcAft>
                <a:spcPts val="0"/>
              </a:spcAft>
              <a:buClr>
                <a:srgbClr val="000000"/>
              </a:buClr>
              <a:buSzPts val="1050"/>
              <a:buFont typeface="Arial" panose="020B0604020202020204" pitchFamily="34" charset="0"/>
              <a:buChar char="♦"/>
            </a:pPr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Постановление Главного государственного санитарного врача РФ от 22 октября 2013 г. № 57 "Об утверждении санитарных правил СП 3.2.3110-13 «Профилактика энтеробиоза»;</a:t>
            </a:r>
            <a:endParaRPr lang="ru-RU" sz="1600" spc="15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2700" lvl="0" indent="-342900" algn="just">
              <a:lnSpc>
                <a:spcPts val="1370"/>
              </a:lnSpc>
              <a:spcAft>
                <a:spcPts val="0"/>
              </a:spcAft>
              <a:buClr>
                <a:srgbClr val="000000"/>
              </a:buClr>
              <a:buSzPts val="1050"/>
              <a:buFont typeface="Arial" panose="020B0604020202020204" pitchFamily="34" charset="0"/>
              <a:buChar char="♦"/>
            </a:pPr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Постановление Главного государственного санитарного врача РФ от 18 ноября 2013 г. № 63 "Об утверждении санитарных правил СП 3.1.2.3117-13 «Профилактика гриппа и других острых респираторных вирусных инфекций».</a:t>
            </a:r>
            <a:endParaRPr lang="ru-RU" sz="1600" spc="15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2700" lvl="0" indent="-342900" algn="just">
              <a:lnSpc>
                <a:spcPts val="1370"/>
              </a:lnSpc>
              <a:spcAft>
                <a:spcPts val="0"/>
              </a:spcAft>
              <a:buClr>
                <a:srgbClr val="000000"/>
              </a:buClr>
              <a:buSzPts val="1050"/>
              <a:buFont typeface="Arial" panose="020B0604020202020204" pitchFamily="34" charset="0"/>
              <a:buChar char="♦"/>
            </a:pPr>
            <a:r>
              <a:rPr lang="ru-RU" spc="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Постановление Главного государственного санитарного врача РФ </a:t>
            </a:r>
            <a:endParaRPr lang="ru-RU" spc="15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2700" lvl="0" indent="-342900" algn="just">
              <a:lnSpc>
                <a:spcPts val="1370"/>
              </a:lnSpc>
              <a:spcAft>
                <a:spcPts val="0"/>
              </a:spcAft>
              <a:buClr>
                <a:srgbClr val="000000"/>
              </a:buClr>
              <a:buSzPts val="1050"/>
              <a:buFont typeface="Arial" panose="020B0604020202020204" pitchFamily="34" charset="0"/>
              <a:buChar char="♦"/>
            </a:pPr>
            <a:r>
              <a:rPr lang="ru-RU" spc="1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pc="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28.01.2021 N 4 "Об утверждении санитарных правил </a:t>
            </a:r>
            <a:endParaRPr lang="ru-RU" spc="15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2700" lvl="0" algn="just">
              <a:lnSpc>
                <a:spcPts val="1370"/>
              </a:lnSpc>
              <a:spcAft>
                <a:spcPts val="0"/>
              </a:spcAft>
              <a:buClr>
                <a:srgbClr val="000000"/>
              </a:buClr>
              <a:buSzPts val="1050"/>
            </a:pPr>
            <a:r>
              <a:rPr lang="ru-RU" spc="1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pc="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 СанПиН 3.3686-21 "Санитарно-эпидемиологические </a:t>
            </a:r>
            <a:endParaRPr lang="ru-RU" spc="15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2700" lvl="0" algn="just">
              <a:lnSpc>
                <a:spcPts val="1370"/>
              </a:lnSpc>
              <a:spcAft>
                <a:spcPts val="0"/>
              </a:spcAft>
              <a:buClr>
                <a:srgbClr val="000000"/>
              </a:buClr>
              <a:buSzPts val="1050"/>
            </a:pPr>
            <a:r>
              <a:rPr lang="ru-RU" spc="1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pc="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профилактике инфекционных болезней" (вступают </a:t>
            </a:r>
            <a:r>
              <a:rPr lang="ru-RU" spc="1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</a:p>
          <a:p>
            <a:pPr marR="12700" lvl="0" algn="just">
              <a:lnSpc>
                <a:spcPts val="1370"/>
              </a:lnSpc>
              <a:spcAft>
                <a:spcPts val="0"/>
              </a:spcAft>
              <a:buClr>
                <a:srgbClr val="000000"/>
              </a:buClr>
              <a:buSzPts val="1050"/>
            </a:pPr>
            <a:r>
              <a:rPr lang="ru-RU" spc="1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силу </a:t>
            </a:r>
            <a:r>
              <a:rPr lang="ru-RU" spc="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01.09.2021г.))</a:t>
            </a:r>
            <a:endParaRPr lang="ru-RU" sz="1600" u="none" strike="noStrike" spc="15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89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663"/>
            <a:ext cx="12192000" cy="7343774"/>
          </a:xfrm>
        </p:spPr>
      </p:pic>
      <p:sp>
        <p:nvSpPr>
          <p:cNvPr id="2" name="Прямоугольник 1"/>
          <p:cNvSpPr/>
          <p:nvPr/>
        </p:nvSpPr>
        <p:spPr>
          <a:xfrm>
            <a:off x="452949" y="341838"/>
            <a:ext cx="11237319" cy="5227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1370"/>
              </a:lnSpc>
              <a:spcAft>
                <a:spcPts val="0"/>
              </a:spcAft>
            </a:pPr>
            <a:r>
              <a:rPr lang="ru-RU" sz="2000" b="1" spc="1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Приказы</a:t>
            </a:r>
          </a:p>
          <a:p>
            <a:pPr marL="12700" algn="just">
              <a:spcAft>
                <a:spcPts val="0"/>
              </a:spcAft>
            </a:pPr>
            <a:endParaRPr lang="ru-RU" sz="1600" spc="1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2700" lvl="0" indent="-342900" algn="just">
              <a:spcAft>
                <a:spcPts val="0"/>
              </a:spcAft>
              <a:buClr>
                <a:srgbClr val="000000"/>
              </a:buClr>
              <a:buSzPts val="1050"/>
              <a:buFont typeface="Arial" panose="020B0604020202020204" pitchFamily="34" charset="0"/>
              <a:buChar char="♦"/>
            </a:pPr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здравоохранения от 10.08.2017 г. № 514н «О Порядке проведения профилактических медицинских осмотров несовершеннолетних»;</a:t>
            </a:r>
            <a:endParaRPr lang="ru-RU" sz="1600" spc="15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2700" lvl="0" indent="-342900" algn="just">
              <a:spcAft>
                <a:spcPts val="0"/>
              </a:spcAft>
              <a:buClr>
                <a:srgbClr val="000000"/>
              </a:buClr>
              <a:buSzPts val="1050"/>
              <a:buFont typeface="Arial" panose="020B0604020202020204" pitchFamily="34" charset="0"/>
              <a:buChar char="♦"/>
            </a:pPr>
            <a:r>
              <a:rPr lang="ru-RU" sz="16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Приказ Министерства здравоохранения от 29 июня 2000 г. № 229 «О профессиональной гигиенической подготовке и аттестации должностных лиц и работников организаций»;</a:t>
            </a:r>
            <a:endParaRPr lang="ru-RU" sz="1600" spc="15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2700" lvl="0" indent="-342900" algn="just">
              <a:spcAft>
                <a:spcPts val="0"/>
              </a:spcAft>
              <a:buClr>
                <a:srgbClr val="000000"/>
              </a:buClr>
              <a:buSzPts val="1050"/>
              <a:buFont typeface="Arial" panose="020B0604020202020204" pitchFamily="34" charset="0"/>
              <a:buChar char="♦"/>
            </a:pPr>
            <a:r>
              <a:rPr lang="ru-RU" sz="16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Минтруда России N 988н, Минздрава России N 1420н от 31.12.2020 «Об утверждении перечня вредных и (или) опасных производственных факторов и работ, при выполнении которых проводятся обязательные предварительные медицинские осмотры при поступлении на работу и периодические медицинские осмотры»;</a:t>
            </a:r>
            <a:endParaRPr lang="ru-RU" sz="1600" spc="15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2700" lvl="0" indent="-342900" algn="just">
              <a:spcAft>
                <a:spcPts val="0"/>
              </a:spcAft>
              <a:buClr>
                <a:srgbClr val="000000"/>
              </a:buClr>
              <a:buSzPts val="1050"/>
              <a:buFont typeface="Arial" panose="020B0604020202020204" pitchFamily="34" charset="0"/>
              <a:buChar char="♦"/>
            </a:pPr>
            <a:r>
              <a:rPr lang="ru-RU" sz="1600" spc="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Минздрава России от 28.01.2021 N 29н «Об утверждении Порядка проведения обязательных предварительных и периодических медицинских осмотров работников, предусмотренных частью четвертой статьи 213 Трудового кодекса Российской Федерации, перечня медицинских противопоказаний к осуществлению работ с вредными и (или) опасными производственными факторами, а также работам, при выполнении которых проводятся обязательные предварительные и периодические медицинские осмотры»</a:t>
            </a:r>
          </a:p>
          <a:p>
            <a:pPr marL="342900" marR="12700" lvl="0" indent="-342900" algn="just">
              <a:spcAft>
                <a:spcPts val="0"/>
              </a:spcAft>
              <a:buClr>
                <a:srgbClr val="000000"/>
              </a:buClr>
              <a:buSzPts val="1050"/>
              <a:buFont typeface="Arial" panose="020B0604020202020204" pitchFamily="34" charset="0"/>
              <a:buChar char="♦"/>
            </a:pPr>
            <a:r>
              <a:rPr lang="ru-RU" sz="16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Приказ Министерства здравоохранения РФ от 21 марта 2014 года </a:t>
            </a:r>
            <a:r>
              <a:rPr lang="en-US" sz="16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sz="16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125н «Об утверждении национального календаря профилактических прививок и календаря профилактических прививок по эпидемическим показаниям»;</a:t>
            </a:r>
            <a:endParaRPr lang="ru-RU" sz="1600" spc="15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2700" lvl="0" indent="-342900" algn="just">
              <a:spcAft>
                <a:spcPts val="0"/>
              </a:spcAft>
              <a:buClr>
                <a:srgbClr val="000000"/>
              </a:buClr>
              <a:buSzPts val="1050"/>
              <a:buFont typeface="Arial" panose="020B0604020202020204" pitchFamily="34" charset="0"/>
              <a:buChar char="♦"/>
            </a:pPr>
            <a:r>
              <a:rPr lang="ru-RU" sz="1600" spc="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РС(Я) от 24.11.2011 N 575 (ред. от 29.01.2019) "Об утверждении регионального календаря профилактических прививок и прививок по эпидемическим показаниям Республики Саха (Якутия)"</a:t>
            </a:r>
          </a:p>
          <a:p>
            <a:pPr marL="342900" marR="12700" lvl="0" indent="-342900" algn="just">
              <a:spcAft>
                <a:spcPts val="0"/>
              </a:spcAft>
              <a:buClr>
                <a:srgbClr val="000000"/>
              </a:buClr>
              <a:buSzPts val="1050"/>
              <a:buFont typeface="Arial" panose="020B0604020202020204" pitchFamily="34" charset="0"/>
              <a:buChar char="♦"/>
            </a:pPr>
            <a:r>
              <a:rPr lang="ru-RU" sz="16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Приказ Министерства здравоохранения РФ от 21.03.2003 года </a:t>
            </a:r>
            <a:r>
              <a:rPr lang="en-US" sz="16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sz="16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109 «О совершенствовании противотуберкулезных мероприятий в Российской Федерации».</a:t>
            </a:r>
            <a:endParaRPr lang="ru-RU" sz="1600" spc="15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2700" lvl="0" indent="-342900" algn="just">
              <a:spcAft>
                <a:spcPts val="1200"/>
              </a:spcAft>
              <a:buClr>
                <a:srgbClr val="000000"/>
              </a:buClr>
              <a:buSzPts val="1050"/>
              <a:buFont typeface="Arial" panose="020B0604020202020204" pitchFamily="34" charset="0"/>
              <a:buChar char="♦"/>
            </a:pPr>
            <a:r>
              <a:rPr lang="ru-RU" sz="16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Приказ от 12.07.1989 года </a:t>
            </a:r>
            <a:r>
              <a:rPr lang="en-US" sz="16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sz="16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408 «О мерах по снижению заболеваемости вирусными гепатитами в стране».</a:t>
            </a:r>
            <a:endParaRPr lang="ru-RU" sz="1600" u="none" strike="noStrike" spc="15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41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425450"/>
            <a:ext cx="12193588" cy="734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88143" y="939732"/>
            <a:ext cx="11011947" cy="5981769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5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Старшая медицинская сестра согласно утверждённой программе производственного контроля филиала </a:t>
            </a:r>
          </a:p>
          <a:p>
            <a:pPr marL="342900" indent="-342900">
              <a:spcBef>
                <a:spcPct val="20000"/>
              </a:spcBef>
            </a:pP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 ДОО контролирует: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санитарное состояние всех помещений детского сада, выполнение противоэпидемического режима;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уборку, проветривание, освещение, оборудование групповых помещений и территорий;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индивидуализацию постельных принадлежностей, полотенец, шкафов для одежды;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обработку посуды, санитарно-технического оборудования, инвентаря, игрушек;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хранение дезинфекционных и стерилизационных средств, приготовлений из них рабочих растворов;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организацию и проведение мероприятий, направленных на охрану жизни и здоровья детей;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ведение групповых дневников, отражающих повседневное здоровье детей;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ежедневный утренний приём детей в детском саду.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Осматривает детей при подозрении на заболевание, при необходимости ставит в известность главного врача АН ДОО «Алмазик»  и заведующего детского сада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 Ведёт приём вернувшихся после болезни детей с осуществлением патронажа , согласно действующим санитарным правилам и нормам.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 Вместе с врачом филиала АН ДОО  участвует в приёме детей вновь поступающих в детский сад, контролирует комплектование групп.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Участвует в организации  и проведении профилактических осмотров детей  врачами специалистами.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Проводит антропометрию и оценку физического развития детей, анализ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эффективности физического воспитания с оценкой физической нагрузки на детей.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Совместно с врачом филиала АН ДОО осуществляет контроль качества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оздоровления детей в детском саду, организует и контролирует мероприятия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закаливанию, физическому воспитанию детей.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Проводит отбор детей для проведения профилактических прививок,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доврачебный осмотр перед вакцинацией и после неё согласно действующим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нормативным документам.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sz="6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66837" y="231861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Объем выполняемой работы, в том числе в соответствии с должностной инструкцией старшей медицинской сестры: 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08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425450"/>
            <a:ext cx="12193588" cy="734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1472" y="549587"/>
            <a:ext cx="11581546" cy="602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Проводит диагностические пробы, организует забор материала для лабораторных исследований.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Оказывает детям доврачебную неотложную помощь, изолирует заболевшего ребёнка до прихода родителей или до госпитализации ребёнка в соответствующее медицинское учреждение.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11. Организует проведение текущей дезинфекции согласно действующим нормативным документам.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12. Контролирует своевременность медицинского осмотра сотрудников детского сада.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13. Старшая медсестра при организации детского питания в филиале АН ДОО: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составляет ежедневное меню, ведёт подсчёт пищевых ингредиентов и калорийности, следит за соблюдением натуральных норм продуктов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контролирует работу пищеблока: санитарно-гигиеническое состояние помещения, инвентаря и оборудования, исправность холодильного оборудования, осмотр работников пищеблока на гнойничковые заболевания, снимает пробу, заполняет соответствующую документацию;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осуществляет постоянный контроль качества поставляемых продуктов питания и соблюдения сроков реализации, качества их хранения в складских помещениях согласно действующим нормативным документам;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контролирует организацию детского питания в группах.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14. Старшая медицинская сестра ведёт всю медицинскую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документацию в разрезе комплексной оздоровительной программы,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регистрацию всех видов работ в форме записей в программе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производственного контроля и журнала.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74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ОБЪЕМ ВЫПОЛНЯЕМОЙ РАБОТЫ В ТОМ ЧИСЛЕ В СООТВЕТСТВИИ С ДОЛЖНОСТНОЙ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ИНСТРУКЦИЕЙ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27014" y="1443836"/>
            <a:ext cx="7161375" cy="503387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детском саду разработан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план оздоровительно – профилактической работы на год.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детском саду ведётся систематическая профилактическая и санитарно – просветительная, санитарно-противоэпидемиологическая работа.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Основной задачей медицинской службы является профилактическая и социально-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реабилитологическая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работы, оказание квалифицированной первой помощи нуждающемуся ребенку, динамический контроль за развитием и здоровьем воспитанников, за обеспечением для этого условий, выявление ранних отклонений с целью предотвращения формирования хронической патологии и предотвращения уже имеющихся патологий, характерных для нашего контингента детей.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Регулярно проводится антропометрия с дальнейшей оценкой физического развития воспитанников. Систематически проводятся осмотры воспитанников на педикулёз.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Квалифицированное оказание первой доврачебной помощи при острых заболеваниях, травмах. Согласно графику  детской консультации организую и участвую в углублённых осмотрах детей специалистами.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389" y="3050849"/>
            <a:ext cx="2391561" cy="3697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0834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8202</TotalTime>
  <Words>2231</Words>
  <Application>Microsoft Office PowerPoint</Application>
  <PresentationFormat>Широкоэкранный</PresentationFormat>
  <Paragraphs>429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1Isadora M Bold</vt:lpstr>
      <vt:lpstr>Arial</vt:lpstr>
      <vt:lpstr>Calibri</vt:lpstr>
      <vt:lpstr>Calibri Light</vt:lpstr>
      <vt:lpstr>Times New Roman</vt:lpstr>
      <vt:lpstr>Wingdings</vt:lpstr>
      <vt:lpstr>Тема Office</vt:lpstr>
      <vt:lpstr>Office Theme</vt:lpstr>
      <vt:lpstr>2_Office Theme</vt:lpstr>
      <vt:lpstr>3_Office Theme</vt:lpstr>
      <vt:lpstr>4_Office Theme</vt:lpstr>
      <vt:lpstr>Презентация PowerPoint</vt:lpstr>
      <vt:lpstr>Презентация PowerPoint</vt:lpstr>
      <vt:lpstr>Презентация PowerPoint</vt:lpstr>
      <vt:lpstr>Нормативно правовое обеспечение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ОБЪЕМ ВЫПОЛНЯЕМОЙ РАБОТЫ В ТОМ ЧИСЛЕ В СООТВЕТСТВИИ С ДОЛЖНОСТНОЙ ИНСТРУКЦИЕЙ</vt:lpstr>
      <vt:lpstr>В должностные обязанности входит:</vt:lpstr>
      <vt:lpstr>В должностные обязанности входит: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Сенчикова Олеся Сергеевна</dc:creator>
  <cp:lastModifiedBy>Сенчикова Олеся Сергеевна</cp:lastModifiedBy>
  <cp:revision>57</cp:revision>
  <dcterms:created xsi:type="dcterms:W3CDTF">2022-03-28T03:12:22Z</dcterms:created>
  <dcterms:modified xsi:type="dcterms:W3CDTF">2022-04-11T05:16:29Z</dcterms:modified>
</cp:coreProperties>
</file>