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304" r:id="rId1"/>
  </p:sldMasterIdLst>
  <p:notesMasterIdLst>
    <p:notesMasterId r:id="rId25"/>
  </p:notes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8" r:id="rId10"/>
    <p:sldId id="286" r:id="rId11"/>
    <p:sldId id="287" r:id="rId12"/>
    <p:sldId id="289" r:id="rId13"/>
    <p:sldId id="290" r:id="rId14"/>
    <p:sldId id="257" r:id="rId15"/>
    <p:sldId id="276" r:id="rId16"/>
    <p:sldId id="291" r:id="rId17"/>
    <p:sldId id="267" r:id="rId18"/>
    <p:sldId id="271" r:id="rId19"/>
    <p:sldId id="269" r:id="rId20"/>
    <p:sldId id="270" r:id="rId21"/>
    <p:sldId id="272" r:id="rId22"/>
    <p:sldId id="275" r:id="rId23"/>
    <p:sldId id="277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7635"/>
    <a:srgbClr val="00602B"/>
    <a:srgbClr val="F1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65938787484443"/>
          <c:y val="0.10975907044457664"/>
          <c:w val="0.63609065617814764"/>
          <c:h val="0.7743362831858405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93366"/>
            </a:solidFill>
            <a:ln w="12694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6"/>
                <c:pt idx="0">
                  <c:v>1группа</c:v>
                </c:pt>
                <c:pt idx="2">
                  <c:v>2группа</c:v>
                </c:pt>
                <c:pt idx="4">
                  <c:v>3группа</c:v>
                </c:pt>
                <c:pt idx="5">
                  <c:v>4группа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6"/>
                <c:pt idx="0">
                  <c:v>61</c:v>
                </c:pt>
                <c:pt idx="1">
                  <c:v>0</c:v>
                </c:pt>
                <c:pt idx="2">
                  <c:v>85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2694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Sheet1!$B$1:$H$1</c:f>
              <c:strCache>
                <c:ptCount val="6"/>
                <c:pt idx="0">
                  <c:v>1группа</c:v>
                </c:pt>
                <c:pt idx="2">
                  <c:v>2группа</c:v>
                </c:pt>
                <c:pt idx="4">
                  <c:v>3группа</c:v>
                </c:pt>
                <c:pt idx="5">
                  <c:v>4группа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6"/>
                <c:pt idx="0">
                  <c:v>40</c:v>
                </c:pt>
                <c:pt idx="1">
                  <c:v>0</c:v>
                </c:pt>
                <c:pt idx="2">
                  <c:v>95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19424064"/>
        <c:axId val="1919424608"/>
      </c:barChart>
      <c:catAx>
        <c:axId val="1919424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low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19424608"/>
        <c:crosses val="autoZero"/>
        <c:auto val="1"/>
        <c:lblAlgn val="ctr"/>
        <c:lblOffset val="100"/>
        <c:noMultiLvlLbl val="0"/>
      </c:catAx>
      <c:valAx>
        <c:axId val="191942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919424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DBA6-A393-4CD5-8E6F-69D55AE0CFCC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7CA5CE-7240-498E-BD98-F3DE3A0FA2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61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A5CE-7240-498E-BD98-F3DE3A0FA2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06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A5CE-7240-498E-BD98-F3DE3A0FA2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138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7CA5CE-7240-498E-BD98-F3DE3A0FA20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023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72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1253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1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2762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8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03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7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201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2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54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71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2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673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921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0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ADE4-82D2-40EB-BDF6-FDAF60E46EB8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AA9CF9-8AD6-4658-9724-01304E7551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32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  <p:sldLayoutId id="2147484316" r:id="rId12"/>
    <p:sldLayoutId id="2147484317" r:id="rId13"/>
    <p:sldLayoutId id="2147484318" r:id="rId14"/>
    <p:sldLayoutId id="2147484319" r:id="rId15"/>
    <p:sldLayoutId id="21474843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8913" y="342900"/>
            <a:ext cx="8915399" cy="211038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МЕДИЦИНСКАЯ ДЕЯТЕЛЬНОСТЬ</a:t>
            </a:r>
            <a:br>
              <a:rPr lang="ru-RU" sz="2400" dirty="0" smtClean="0"/>
            </a:br>
            <a:r>
              <a:rPr lang="ru-RU" sz="2400" dirty="0" smtClean="0"/>
              <a:t> Детский сад №3 «Золотой Ключик» </a:t>
            </a:r>
            <a:br>
              <a:rPr lang="ru-RU" sz="2400" dirty="0" smtClean="0"/>
            </a:br>
            <a:r>
              <a:rPr lang="ru-RU" sz="2400" dirty="0" smtClean="0"/>
              <a:t>филиал АН ДОО «АЛМАЗИК»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98713" y="3327401"/>
            <a:ext cx="8915399" cy="2576264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6400" dirty="0" smtClean="0"/>
              <a:t>Адрес: 678170  </a:t>
            </a:r>
          </a:p>
          <a:p>
            <a:pPr lvl="0"/>
            <a:r>
              <a:rPr lang="ru-RU" sz="6400" dirty="0" smtClean="0"/>
              <a:t>г. Мирный РС(Я) </a:t>
            </a:r>
          </a:p>
          <a:p>
            <a:pPr lvl="0"/>
            <a:r>
              <a:rPr lang="ru-RU" sz="6400" dirty="0" smtClean="0"/>
              <a:t>ул. Переулок молодежный, 4</a:t>
            </a:r>
            <a:r>
              <a:rPr lang="en-US" sz="6400" dirty="0" smtClean="0"/>
              <a:t> </a:t>
            </a:r>
            <a:r>
              <a:rPr lang="ru-RU" sz="6400" dirty="0" smtClean="0"/>
              <a:t>А </a:t>
            </a:r>
            <a:endParaRPr lang="en-US" sz="6400" dirty="0" smtClean="0"/>
          </a:p>
          <a:p>
            <a:pPr lvl="0"/>
            <a:r>
              <a:rPr lang="ru-RU" sz="6400" dirty="0" smtClean="0"/>
              <a:t>   Телефон: 4-69-28</a:t>
            </a:r>
            <a:endParaRPr lang="en-US" sz="6400" dirty="0" smtClean="0"/>
          </a:p>
          <a:p>
            <a:pPr lvl="0"/>
            <a:endParaRPr lang="ru-RU" sz="5600" dirty="0" smtClean="0"/>
          </a:p>
          <a:p>
            <a:pPr lvl="0"/>
            <a:endParaRPr lang="ru-RU" sz="5600" dirty="0" smtClean="0"/>
          </a:p>
          <a:p>
            <a:pPr lvl="0"/>
            <a:r>
              <a:rPr lang="ru-RU" sz="5600" dirty="0" smtClean="0"/>
              <a:t>Учредитель: АК «АЛРОСА» (ПАО), </a:t>
            </a:r>
          </a:p>
          <a:p>
            <a:pPr lvl="0"/>
            <a:r>
              <a:rPr lang="ru-RU" sz="5600" dirty="0" smtClean="0"/>
              <a:t>Администрация МО- </a:t>
            </a:r>
            <a:r>
              <a:rPr lang="ru-RU" sz="5600" dirty="0" err="1" smtClean="0"/>
              <a:t>Мирнинский</a:t>
            </a:r>
            <a:r>
              <a:rPr lang="ru-RU" sz="5600" dirty="0" smtClean="0"/>
              <a:t> район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0316" y="1423491"/>
            <a:ext cx="3943796" cy="50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03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315884"/>
            <a:ext cx="8915399" cy="581891"/>
          </a:xfrm>
        </p:spPr>
        <p:txBody>
          <a:bodyPr/>
          <a:lstStyle/>
          <a:p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в бассейне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www.maam.ru/upload/blogs/detsad-1357697-15477278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26879" r="12744" b="-4289"/>
          <a:stretch/>
        </p:blipFill>
        <p:spPr bwMode="auto">
          <a:xfrm>
            <a:off x="6784798" y="4274315"/>
            <a:ext cx="2558379" cy="258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0"/>
          <a:stretch/>
        </p:blipFill>
        <p:spPr>
          <a:xfrm rot="5400000">
            <a:off x="6615562" y="1183748"/>
            <a:ext cx="2580256" cy="25933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4130" t="25643" r="21767" b="5998"/>
          <a:stretch/>
        </p:blipFill>
        <p:spPr>
          <a:xfrm>
            <a:off x="2055872" y="2082297"/>
            <a:ext cx="4227234" cy="33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5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5963" y="4309448"/>
            <a:ext cx="8356348" cy="2390116"/>
          </a:xfrm>
        </p:spPr>
        <p:txBody>
          <a:bodyPr>
            <a:normAutofit fontScale="92500" lnSpcReduction="10000"/>
          </a:bodyPr>
          <a:lstStyle/>
          <a:p>
            <a:pPr lvl="1" algn="l"/>
            <a:r>
              <a:rPr lang="ru-RU" sz="1500" dirty="0" smtClean="0"/>
              <a:t>Профилактические прививки- введение в организм человека медицинских иммунобиологических препаратов для создания специфической невосприимчивости к инфекционным болезням.</a:t>
            </a:r>
          </a:p>
          <a:p>
            <a:pPr lvl="1" algn="l"/>
            <a:r>
              <a:rPr lang="ru-RU" sz="1500" dirty="0" smtClean="0"/>
              <a:t>   </a:t>
            </a:r>
          </a:p>
          <a:p>
            <a:pPr lvl="1" algn="l"/>
            <a:r>
              <a:rPr lang="ru-RU" sz="1500" dirty="0" smtClean="0"/>
              <a:t>Медицинские иммунобиологические препараты- вакцины, анатоксины, иммуноглобулины и прочие лекарственные средства, предназначенные для создания  специфической невосприимчивости к инфекционным болезням.</a:t>
            </a:r>
          </a:p>
          <a:p>
            <a:pPr lvl="1" algn="l"/>
            <a:endParaRPr lang="ru-RU" sz="1500" dirty="0" smtClean="0"/>
          </a:p>
          <a:p>
            <a:pPr lvl="0"/>
            <a:r>
              <a:rPr lang="ru-RU" sz="1500" dirty="0" smtClean="0"/>
              <a:t> 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82980" y="232757"/>
            <a:ext cx="70602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ИММУНО</a:t>
            </a:r>
          </a:p>
          <a:p>
            <a:pPr lvl="0" algn="ctr"/>
            <a:r>
              <a:rPr lang="ru-RU" b="1" dirty="0">
                <a:ln>
                  <a:solidFill>
                    <a:srgbClr val="7030A0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ПРОФИЛАКТИКА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специфическая иммунопрофилактика инфекционных заболевани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19218" r="10773" b="16614"/>
          <a:stretch/>
        </p:blipFill>
        <p:spPr bwMode="auto">
          <a:xfrm>
            <a:off x="1450061" y="1539088"/>
            <a:ext cx="4216400" cy="22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f2.ppt-online.org/files2/slide/d/DmFTtJ9nkYM7xiGb2K0AejrwuWfHSCUhoBy1Ed/slid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1" t="33550" r="29589" b="33943"/>
          <a:stretch/>
        </p:blipFill>
        <p:spPr bwMode="auto">
          <a:xfrm>
            <a:off x="6457900" y="1539087"/>
            <a:ext cx="4006368" cy="226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388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6045" y="515390"/>
            <a:ext cx="9908568" cy="1828799"/>
          </a:xfrm>
        </p:spPr>
        <p:txBody>
          <a:bodyPr/>
          <a:lstStyle/>
          <a:p>
            <a:pPr lvl="0" defTabSz="91440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b="1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ГРУППЫ ЗДОРОВЬЯ ДЕТЕЙ </a:t>
            </a:r>
            <a:br>
              <a:rPr lang="ru-RU" sz="2400" b="1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</a:br>
            <a:r>
              <a:rPr lang="ru-RU" sz="2000" b="1" dirty="0">
                <a:ln>
                  <a:solidFill>
                    <a:srgbClr val="7030A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 ПОСЛЕ  МЕДИЦИНСКОГО  ОСМОТРА  УЗКИМИ СПЕЦИАЛИСТАМИ В 2021 ГОДУ.</a:t>
            </a:r>
            <a:r>
              <a:rPr lang="ru-RU" sz="2000" dirty="0">
                <a:solidFill>
                  <a:srgbClr val="9BBB59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  <a:t/>
            </a:r>
            <a:br>
              <a:rPr lang="ru-RU" sz="2000" dirty="0">
                <a:solidFill>
                  <a:srgbClr val="9BBB59">
                    <a:lumMod val="75000"/>
                  </a:srgbClr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6045" y="1781047"/>
            <a:ext cx="8915399" cy="1126283"/>
          </a:xfrm>
        </p:spPr>
        <p:txBody>
          <a:bodyPr/>
          <a:lstStyle/>
          <a:p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Комплексная  оценка состояния здоровья детей по группам здоровья наиболее полно отражает конечный результат всего объёма  </a:t>
            </a:r>
            <a:r>
              <a:rPr lang="ru-RU" sz="1400" b="1" cap="all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профилактическо</a:t>
            </a:r>
            <a:r>
              <a:rPr lang="ru-RU" sz="1400" b="1" cap="all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 оздоровительной работы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393485"/>
              </p:ext>
            </p:extLst>
          </p:nvPr>
        </p:nvGraphicFramePr>
        <p:xfrm>
          <a:off x="1874319" y="2632364"/>
          <a:ext cx="8092498" cy="2214617"/>
        </p:xfrm>
        <a:graphic>
          <a:graphicData uri="http://schemas.openxmlformats.org/drawingml/2006/table">
            <a:tbl>
              <a:tblPr/>
              <a:tblGrid>
                <a:gridCol w="728163"/>
                <a:gridCol w="1165059"/>
                <a:gridCol w="713061"/>
                <a:gridCol w="832251"/>
                <a:gridCol w="784807"/>
                <a:gridCol w="738060"/>
                <a:gridCol w="1019427"/>
                <a:gridCol w="1019427"/>
                <a:gridCol w="1092243"/>
              </a:tblGrid>
              <a:tr h="97742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</a:t>
                      </a: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детей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</a:t>
                      </a:r>
                      <a:endParaRPr lang="ru-RU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группа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улучшили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ухудшили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Без изменений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2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2020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39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103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29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2021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январь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38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40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9</a:t>
                      </a:r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Объект 5"/>
          <p:cNvGraphicFramePr/>
          <p:nvPr>
            <p:extLst>
              <p:ext uri="{D42A27DB-BD31-4B8C-83A1-F6EECF244321}">
                <p14:modId xmlns:p14="http://schemas.microsoft.com/office/powerpoint/2010/main" val="349355012"/>
              </p:ext>
            </p:extLst>
          </p:nvPr>
        </p:nvGraphicFramePr>
        <p:xfrm>
          <a:off x="1596045" y="5070764"/>
          <a:ext cx="8915399" cy="1316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5754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82634"/>
            <a:ext cx="8915399" cy="781395"/>
          </a:xfrm>
        </p:spPr>
        <p:txBody>
          <a:bodyPr/>
          <a:lstStyle/>
          <a:p>
            <a:r>
              <a:rPr lang="ru-RU" sz="2000" b="1" dirty="0">
                <a:ln>
                  <a:solidFill>
                    <a:srgbClr val="7030A0"/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Охват «Д» детей  оздоровительными мероприятиями, направленными на профилактику и предупреждение обострений заболеваний за 2021 год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842081"/>
              </p:ext>
            </p:extLst>
          </p:nvPr>
        </p:nvGraphicFramePr>
        <p:xfrm>
          <a:off x="2589213" y="1350544"/>
          <a:ext cx="7901015" cy="4873258"/>
        </p:xfrm>
        <a:graphic>
          <a:graphicData uri="http://schemas.openxmlformats.org/drawingml/2006/table">
            <a:tbl>
              <a:tblPr/>
              <a:tblGrid>
                <a:gridCol w="1921868"/>
                <a:gridCol w="711803"/>
                <a:gridCol w="640623"/>
                <a:gridCol w="1993049"/>
                <a:gridCol w="996524"/>
                <a:gridCol w="1637148"/>
              </a:tblGrid>
              <a:tr h="6206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Заболевание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детей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Из них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«Д»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Наименование процедур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Обострение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 охвата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профилактическим лечением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254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ЧБД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Оксигенотерапия курсами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ОЛМ терапия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ДЭНС терапия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1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Нарушение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зрения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Гимнастика д/глаз, 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Кислородный коктейль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8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Заболеваия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кожи, в т.ч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атопический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дерматит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Гипоаллергенная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диета-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6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Хроническая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патология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Оксигенотерапия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Оздоровительные мероприятия по плану</a:t>
                      </a: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7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Нарушение речи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Занятия с логопедом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оксигенотерапия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90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08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Нарушение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осанки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Занятия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бассейне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Кислородный </a:t>
                      </a: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коктейль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2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6510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7144" y="353568"/>
            <a:ext cx="8206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u="sng" kern="1800" dirty="0" smtClean="0">
              <a:solidFill>
                <a:srgbClr val="01097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3600" u="sng" kern="18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600" kern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ru-RU" sz="2400" kern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Профилактика    к</a:t>
            </a:r>
            <a:r>
              <a:rPr lang="ru-RU" sz="2400" kern="18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ариеса   у   детей  </a:t>
            </a:r>
            <a:endParaRPr lang="ru-R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utoShape 2" descr="https://russianpeptide.com/wp-content/uploads/2021/06/1-7-2048x760.jpg"/>
          <p:cNvSpPr>
            <a:spLocks noChangeAspect="1" noChangeArrowheads="1"/>
          </p:cNvSpPr>
          <p:nvPr/>
        </p:nvSpPr>
        <p:spPr bwMode="auto">
          <a:xfrm>
            <a:off x="4093591" y="52931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s://zubkiexpert.ru/wp-content/uploads/2018/05/Lechat-li-molochnyie-zubyi-74-768x5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87" y="2618741"/>
            <a:ext cx="5367401" cy="330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0720" y="218830"/>
            <a:ext cx="90342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Кариес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 – это инфекционное поражение зубов, при котором происходит деминерализация и размягчение твердых тканей зуба с образованием дефекта в виде полости. Это наиболее распространенное заболевание зубочелюстной системы. 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Кариес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 встречается среди всех возрастных групп, но чаще среди взрослых людей старше 35 лет, где составляет 98-99%. Причины возникновения 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кариеса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  <p:pic>
        <p:nvPicPr>
          <p:cNvPr id="5124" name="Picture 4" descr="https://vesberdsk.ru/ckfinder/files/articles/23965/images/45%20%D0%9A%D0%B0%D1%80%D0%B8%D0%B5%D1%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" b="46892"/>
          <a:stretch/>
        </p:blipFill>
        <p:spPr bwMode="auto">
          <a:xfrm>
            <a:off x="2806575" y="2973657"/>
            <a:ext cx="6283498" cy="317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ds04.infourok.ru/uploads/ex/0d06/001a112d-32d4681b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16" y="1131683"/>
            <a:ext cx="7632071" cy="536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436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88648" y="791032"/>
            <a:ext cx="8568515" cy="6125816"/>
          </a:xfrm>
        </p:spPr>
        <p:txBody>
          <a:bodyPr>
            <a:normAutofit/>
          </a:bodyPr>
          <a:lstStyle/>
          <a:p>
            <a:pPr lvl="0"/>
            <a:endParaRPr lang="ru-RU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/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ru-RU" sz="17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Этиофактор</a:t>
            </a:r>
            <a:r>
              <a:rPr lang="ru-RU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 кариеса</a:t>
            </a:r>
            <a:r>
              <a:rPr lang="en-US" sz="17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Aharoni" panose="02010803020104030203" pitchFamily="2" charset="-79"/>
              </a:rPr>
              <a:t>:</a:t>
            </a:r>
            <a:endParaRPr lang="ru-RU" sz="1700" dirty="0" smtClean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Микрофлора полости рта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;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Характер и режим питания, содержание флора в воде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Общее состояние организма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;</a:t>
            </a:r>
            <a:endParaRPr lang="ru-RU" sz="1700" dirty="0" smtClean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Aharoni" panose="02010803020104030203" pitchFamily="2" charset="-79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Экстремальные воздействия на организм</a:t>
            </a:r>
            <a:r>
              <a:rPr lang="en-US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ea typeface="Batang" panose="02030600000101010101" pitchFamily="18" charset="-127"/>
                <a:cs typeface="Aharoni" panose="02010803020104030203" pitchFamily="2" charset="-79"/>
              </a:rPr>
              <a:t>;</a:t>
            </a:r>
          </a:p>
          <a:p>
            <a:pPr marL="0" lvl="0" indent="0">
              <a:buNone/>
            </a:pPr>
            <a:r>
              <a:rPr lang="ru-RU" sz="17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 При 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нерегулярной гигиене полости рта у шеек зубов скапливается микробный зубной налет. Бактерии зубного налета вырабатывают кислоту, которая начинает растворять и без того слабо минерализованную эмаль, что приводит к формированию на поверхности зубной эмали очагов деминерализации. Последние выглядят как белые </a:t>
            </a:r>
            <a:r>
              <a:rPr lang="ru-RU" sz="17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меловидные</a:t>
            </a:r>
            <a:r>
              <a:rPr lang="ru-RU" sz="17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Aharoni" panose="02010803020104030203" pitchFamily="2" charset="-79"/>
              </a:rPr>
              <a:t> пятна, слегка шероховатые на ощупь.</a:t>
            </a:r>
          </a:p>
          <a:p>
            <a:endParaRPr lang="ru-RU" dirty="0">
              <a:cs typeface="Nirmala UI" panose="020B0502040204020203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en-US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69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9068" y="97536"/>
            <a:ext cx="8915400" cy="3011424"/>
          </a:xfrm>
        </p:spPr>
        <p:txBody>
          <a:bodyPr>
            <a:normAutofit/>
          </a:bodyPr>
          <a:lstStyle/>
          <a:p>
            <a:endParaRPr lang="ru-RU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Недостаточное </a:t>
            </a:r>
            <a:r>
              <a:rPr lang="ru-RU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потребление фторидов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  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недостаточное поступление фторидов в организм считается важным фактором развития кариеса у детей, т.к. формирующаяся в отсутствии фторидов эмаль зубов – обладает значительно меньшей твердостью, а также значительно легче растворима в кислотах. </a:t>
            </a:r>
            <a:r>
              <a:rPr lang="ru-RU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Главный источник фторидов у детей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– это питьевая вода. Повышенной дозировкой фтора в воде считается, когда его содержание в воде превышает 1 мг на 1 литр. Высокий риск развития кариеса зубов определяется при содержании фторида менее 0,5 мг/л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Batang" panose="02030600000101010101" pitchFamily="18" charset="-127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Batang" panose="02030600000101010101" pitchFamily="18" charset="-127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o-manus.ru/wp-content/uploads/pervichnaya-profilaktika-kariesa-zubov-statistika-kariesa-zub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768" y="2987040"/>
            <a:ext cx="6022848" cy="318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2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Batang" panose="02030600000101010101" pitchFamily="18" charset="-127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этом у детей до 2 лет – поражение зуба средним кариесом чаще всего имеет тенденцию к неограниченному плоскостному и циркулярному распространению. Т.е. кариозное поражение может занимать сразу целиком несколько поверхностей зуба. И только после 2 летнего возраста кариозное поражение будет иметь свой обычный вид – ограниченной кариозной полости (блюдцеобразной формы).</a:t>
            </a:r>
          </a:p>
        </p:txBody>
      </p:sp>
      <p:pic>
        <p:nvPicPr>
          <p:cNvPr id="3074" name="Picture 2" descr="https://www.ochkov.net/wiki/storage/app/media/1./pochemu-u-rebenka-poyavlyaetsya-chernyj-nalet-na-zubah/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t="22261" r="968" b="19798"/>
          <a:stretch/>
        </p:blipFill>
        <p:spPr bwMode="auto">
          <a:xfrm>
            <a:off x="3267456" y="1207009"/>
            <a:ext cx="6912864" cy="23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213" y="254001"/>
            <a:ext cx="8915399" cy="62230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НОРМАТИВНОЕ ПРАВОВОЕ ОБЕСПЕЧЕНИЕ МЕДИЦИНСКОГО ОБСЛУЖИВАНИЯ ДЕТЕЙ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1517" y="977900"/>
            <a:ext cx="8902495" cy="5794091"/>
          </a:xfrm>
        </p:spPr>
        <p:txBody>
          <a:bodyPr>
            <a:normAutofit fontScale="250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sz="4800" dirty="0" smtClean="0"/>
              <a:t>В настоящее время на федеральном уровне действуют следующие нормативные документы, регламентирующие порядок организации и осуществления медицинского обслуживания детей:</a:t>
            </a:r>
          </a:p>
          <a:p>
            <a:pPr lvl="0"/>
            <a:r>
              <a:rPr lang="ru-RU" sz="4800" dirty="0" smtClean="0"/>
              <a:t>Федеральный закон от 30.03.1999 № 3-ФЗ "О санитарно-эпидемиологическом благополучии населения"; </a:t>
            </a:r>
          </a:p>
          <a:p>
            <a:pPr lvl="0"/>
            <a:r>
              <a:rPr lang="ru-RU" sz="4800" dirty="0" smtClean="0"/>
              <a:t>Федеральный закон от 24.07.1998 № 124-ФЗ "Об основных гарантиях прав ребенка в Российской Федерации"; </a:t>
            </a:r>
          </a:p>
          <a:p>
            <a:pPr lvl="0"/>
            <a:r>
              <a:rPr lang="ru-RU" sz="4800" dirty="0" smtClean="0"/>
              <a:t>Федеральный закон от 21.11.2011 N 323-ФЗ(ред. от 25.06.2012)"Об основах охраны здоровья граждан в Российской Федерации"</a:t>
            </a:r>
          </a:p>
          <a:p>
            <a:pPr lvl="0"/>
            <a:r>
              <a:rPr lang="ru-RU" sz="4800" dirty="0" smtClean="0"/>
              <a:t>Порядок организации оказания первичной медико-санитарной помощи, утв. приказом Минздравсоцразвития России от 29.07.2005 № 487; </a:t>
            </a:r>
          </a:p>
          <a:p>
            <a:pPr lvl="0"/>
            <a:r>
              <a:rPr lang="ru-RU" sz="4800" dirty="0" smtClean="0"/>
              <a:t>Инструкция по внедрению оздоровительных технологий в деятельность образовательных учреждений, утв. приказом Минздрава России от 04.04.2003 № 139; </a:t>
            </a:r>
          </a:p>
          <a:p>
            <a:pPr lvl="0"/>
            <a:r>
              <a:rPr lang="ru-RU" sz="4800" dirty="0" smtClean="0"/>
              <a:t>Санитарно-эпидемиологические правила СП3.1/2.4.3598-20 " Санитарно-эпидемиологические требования к устройству, содержанию и организации  работы образовательных организаций и других объектов социальной  инфраструктуры для детей и молодежи в условиях</a:t>
            </a:r>
            <a:r>
              <a:rPr lang="en-US" sz="4800" dirty="0" smtClean="0"/>
              <a:t> </a:t>
            </a:r>
            <a:r>
              <a:rPr lang="ru-RU" sz="4800" dirty="0" smtClean="0"/>
              <a:t>распространения новой коронавирусной инфекции (</a:t>
            </a:r>
            <a:r>
              <a:rPr lang="en-US" sz="4800" dirty="0" smtClean="0"/>
              <a:t>COVID-</a:t>
            </a:r>
            <a:r>
              <a:rPr lang="ru-RU" sz="4800" dirty="0" smtClean="0"/>
              <a:t> 19)</a:t>
            </a:r>
          </a:p>
          <a:p>
            <a:pPr lvl="0"/>
            <a:r>
              <a:rPr lang="ru-RU" sz="4800" dirty="0" smtClean="0"/>
              <a:t>Инструкция по проведению профилактических осмотров детей дошкольного и школьного возрастов на основе медико-экономических нормативов, утв. приказом Минздравмедпрома России от 14.03.1995 № 60; </a:t>
            </a:r>
          </a:p>
          <a:p>
            <a:pPr lvl="0"/>
            <a:r>
              <a:rPr lang="ru-RU" sz="4800" dirty="0" smtClean="0"/>
              <a:t>Основополагающим документом, фиксирующим необходимость</a:t>
            </a:r>
          </a:p>
          <a:p>
            <a:pPr lvl="0"/>
            <a:r>
              <a:rPr lang="ru-RU" sz="4800" dirty="0" smtClean="0"/>
              <a:t>медицинского обслуживания воспитанников, является Устав АН ДОО «Алмазик».</a:t>
            </a:r>
          </a:p>
          <a:p>
            <a:pPr lvl="0"/>
            <a:r>
              <a:rPr lang="ru-RU" sz="4800" dirty="0" smtClean="0"/>
              <a:t>Работа медицинской деятельности в филиале - детский сад  №3  осуществляется на основании лицензии на   медицинскую деятельность от 24  декабря 2018г. №ЛО-14-01-002484   Номенклатура работ и услуг по лицензии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350710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573024"/>
            <a:ext cx="8915400" cy="5338198"/>
          </a:xfrm>
        </p:spPr>
        <p:txBody>
          <a:bodyPr/>
          <a:lstStyle/>
          <a:p>
            <a:pPr marL="0" indent="0">
              <a:buNone/>
            </a:pPr>
            <a:r>
              <a:rPr lang="ru-RU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ru-RU" u="sng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Неправильное </a:t>
            </a:r>
            <a:r>
              <a:rPr lang="ru-RU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питание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  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очень большое значение для возникновения кариеса в детском возрасте имеет неправильное питание. Главным образом речь идет об употребление большого количества сахаросодержащих продуктов и напитков. Мучные и крахмалистые продукты, все что содержит легкоусвояемые углеводы, мягкая пища, кислые и сладкие соки, а также газировка – все это приводит к быстрому появлению кариозных очагов (особенно в условиях недостаточной гигиены полости рта).</a:t>
            </a:r>
          </a:p>
        </p:txBody>
      </p:sp>
      <p:pic>
        <p:nvPicPr>
          <p:cNvPr id="1026" name="Picture 2" descr="https://media.istockphoto.com/vectors/best-foods-and-bad-foods-for-your-teeth-vector-id120872087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7" y="2822448"/>
            <a:ext cx="7708265" cy="385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67419" y="421474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Родители часто вовремя не замечают появления таких пятен, т.к. они скрыты под слоем мягкого зубного налета. Либо родители не видят в их появлении ничего серьезного. Если в этот период не происходит нормализации гигиены полости рта ребенка, а также режима его питания – белые пятна на поверхности эмали очень быстро превращаются в поверхностные кариозные дефекты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b.ru/misc/i/gallery/5308/2597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85" y="2204656"/>
            <a:ext cx="6327648" cy="378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2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temperaturka.com/wp-content/uploads/1/8/a/18a6bd56fabb3e44f3c86251f58f5d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52" y="510373"/>
            <a:ext cx="8022336" cy="600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s0.slide-share.ru/s_slide/108aec33ad1cbc6b088e54c4c7c8b356/2e97e015-58e3-4964-a256-0aac4ae7f50d.jpeg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641266" y="1635527"/>
            <a:ext cx="8419881" cy="44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ru-RU" dirty="0" smtClean="0"/>
              <a:t>                                                  </a:t>
            </a:r>
          </a:p>
          <a:p>
            <a:endParaRPr lang="ru-RU" dirty="0"/>
          </a:p>
          <a:p>
            <a:r>
              <a:rPr lang="ru-RU" dirty="0" smtClean="0"/>
              <a:t>                                             </a:t>
            </a:r>
            <a:endParaRPr lang="en-US" dirty="0" smtClean="0"/>
          </a:p>
          <a:p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                      </a:t>
            </a:r>
            <a:r>
              <a:rPr lang="ru-RU" sz="3200" b="1" dirty="0" smtClean="0">
                <a:solidFill>
                  <a:schemeClr val="accent3"/>
                </a:solidFill>
                <a:latin typeface="Book Antiqua" panose="02040602050305030304" pitchFamily="18" charset="0"/>
                <a:cs typeface="Nirmala UI" panose="020B0502040204020203" pitchFamily="34" charset="0"/>
              </a:rPr>
              <a:t>Спасибо за внимание</a:t>
            </a:r>
            <a:r>
              <a:rPr lang="en-US" sz="3200" b="1" dirty="0" smtClean="0">
                <a:solidFill>
                  <a:schemeClr val="accent3"/>
                </a:solidFill>
                <a:latin typeface="Book Antiqua" panose="02040602050305030304" pitchFamily="18" charset="0"/>
                <a:cs typeface="Nirmala UI" panose="020B0502040204020203" pitchFamily="34" charset="0"/>
              </a:rPr>
              <a:t>!</a:t>
            </a:r>
            <a:endParaRPr lang="ru-RU" sz="3200" b="1" dirty="0" smtClean="0">
              <a:solidFill>
                <a:schemeClr val="accent3"/>
              </a:solidFill>
              <a:latin typeface="Book Antiqua" panose="02040602050305030304" pitchFamily="18" charset="0"/>
              <a:cs typeface="Nirmala UI" panose="020B0502040204020203" pitchFamily="34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                               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Врач-педиатр СМО – 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Маммадова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 Д.М</a:t>
            </a:r>
          </a:p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Nirmala UI" panose="020B0502040204020203" pitchFamily="34" charset="0"/>
              </a:rPr>
              <a:t>                                                                Старшая мед сестра – Елашкина Т.В   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  <a:cs typeface="Nirmala UI" panose="020B0502040204020203" pitchFamily="34" charset="0"/>
            </a:endParaRPr>
          </a:p>
        </p:txBody>
      </p:sp>
      <p:pic>
        <p:nvPicPr>
          <p:cNvPr id="1026" name="Picture 2" descr="https://i.mycdn.me/i?r=AzEPZsRbOZEKgBhR0XGMT1RkSVXJczvdWOr9_uAv4L3pq6aKTM5SRkZCeTgDn6uOyi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7" t="7597" r="6791" b="9343"/>
          <a:stretch/>
        </p:blipFill>
        <p:spPr bwMode="auto">
          <a:xfrm>
            <a:off x="1911936" y="1873580"/>
            <a:ext cx="3834580" cy="477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29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6581" y="652550"/>
            <a:ext cx="8915399" cy="644236"/>
          </a:xfrm>
        </p:spPr>
        <p:txBody>
          <a:bodyPr>
            <a:normAutofit/>
          </a:bodyPr>
          <a:lstStyle/>
          <a:p>
            <a:r>
              <a:rPr lang="en-US" sz="2400" b="1" smtClean="0">
                <a:solidFill>
                  <a:srgbClr val="007635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     </a:t>
            </a:r>
            <a:r>
              <a:rPr lang="ru-RU"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Характеристика групп</a:t>
            </a:r>
            <a:endParaRPr lang="ru-RU" sz="1200" b="1" dirty="0">
              <a:solidFill>
                <a:schemeClr val="tx1">
                  <a:lumMod val="50000"/>
                  <a:lumOff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65241" y="1823394"/>
            <a:ext cx="7531100" cy="876300"/>
          </a:xfrm>
        </p:spPr>
        <p:txBody>
          <a:bodyPr>
            <a:normAutofit/>
          </a:bodyPr>
          <a:lstStyle/>
          <a:p>
            <a:pPr marL="457200" algn="ctr" fontAlgn="t">
              <a:lnSpc>
                <a:spcPct val="150000"/>
              </a:lnSpc>
              <a:spcBef>
                <a:spcPts val="0"/>
              </a:spcBef>
              <a:tabLst>
                <a:tab pos="1226820" algn="l"/>
              </a:tabLst>
            </a:pPr>
            <a:r>
              <a:rPr lang="ru-RU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Возраст детей</a:t>
            </a:r>
            <a:endParaRPr lang="ru-RU" sz="1200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457200" algn="ctr" fontAlgn="t">
              <a:lnSpc>
                <a:spcPct val="150000"/>
              </a:lnSpc>
              <a:spcBef>
                <a:spcPts val="0"/>
              </a:spcBef>
              <a:tabLst>
                <a:tab pos="1226820" algn="l"/>
              </a:tabLst>
            </a:pPr>
            <a:r>
              <a:rPr lang="ru-RU" sz="12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2021 год</a:t>
            </a:r>
            <a:endParaRPr lang="en-US" sz="12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 fontAlgn="t">
              <a:lnSpc>
                <a:spcPct val="150000"/>
              </a:lnSpc>
              <a:spcBef>
                <a:spcPts val="0"/>
              </a:spcBef>
              <a:tabLst>
                <a:tab pos="1226820" algn="l"/>
              </a:tabLst>
            </a:pPr>
            <a:endParaRPr lang="ru-RU" sz="2000" dirty="0" smtClean="0">
              <a:latin typeface="Arial" panose="020B0604020202020204" pitchFamily="34" charset="0"/>
            </a:endParaRPr>
          </a:p>
          <a:p>
            <a:pPr marL="457200" fontAlgn="t">
              <a:lnSpc>
                <a:spcPct val="150000"/>
              </a:lnSpc>
              <a:spcBef>
                <a:spcPts val="0"/>
              </a:spcBef>
              <a:tabLst>
                <a:tab pos="1226820" algn="l"/>
              </a:tabLst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564210"/>
              </p:ext>
            </p:extLst>
          </p:nvPr>
        </p:nvGraphicFramePr>
        <p:xfrm>
          <a:off x="2651358" y="2909456"/>
          <a:ext cx="7706300" cy="3358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3150"/>
                <a:gridCol w="3853150"/>
              </a:tblGrid>
              <a:tr h="488239"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solidFill>
                          <a:schemeClr val="bg1">
                            <a:lumMod val="9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8823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Возраст детей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2021 год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23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  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  до 3лет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21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23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 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 – 5 лет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94                         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8239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с </a:t>
                      </a: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6 лет и старше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US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3</a:t>
                      </a: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 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7144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endParaRPr lang="ru-RU" sz="1200" b="1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ИТОГО:</a:t>
                      </a:r>
                      <a:r>
                        <a:rPr lang="en-US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138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226820" algn="l"/>
                        </a:tabLst>
                      </a:pPr>
                      <a:r>
                        <a:rPr lang="ru-RU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  <a:r>
                        <a:rPr lang="en-US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ru-RU" sz="1200" b="1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39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713" y="241300"/>
            <a:ext cx="8915399" cy="75458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ХАРАКТЕРИСТИКА МЕДИЦИНСКОГО БЛОКА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18922" y="1454507"/>
            <a:ext cx="9243590" cy="481048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4400" dirty="0" smtClean="0"/>
              <a:t>Медицинский блок включает в себя:</a:t>
            </a:r>
          </a:p>
          <a:p>
            <a:pPr lvl="0"/>
            <a:r>
              <a:rPr lang="ru-RU" sz="4400" dirty="0" smtClean="0"/>
              <a:t>медицинский кабинет</a:t>
            </a:r>
          </a:p>
          <a:p>
            <a:pPr lvl="0"/>
            <a:r>
              <a:rPr lang="ru-RU" sz="4400" dirty="0" smtClean="0"/>
              <a:t>прививочный кабинет</a:t>
            </a:r>
          </a:p>
          <a:p>
            <a:pPr lvl="0"/>
            <a:endParaRPr lang="ru-RU" sz="4400" dirty="0"/>
          </a:p>
          <a:p>
            <a:pPr lvl="0"/>
            <a:r>
              <a:rPr lang="ru-RU" sz="4400" dirty="0" smtClean="0"/>
              <a:t>Медицинское обслуживание осуществляют:</a:t>
            </a:r>
          </a:p>
          <a:p>
            <a:pPr lvl="0"/>
            <a:r>
              <a:rPr lang="ru-RU" sz="4400" dirty="0" smtClean="0"/>
              <a:t>Врач-педиатр – два раза в неделю</a:t>
            </a:r>
          </a:p>
          <a:p>
            <a:pPr lvl="0"/>
            <a:r>
              <a:rPr lang="ru-RU" sz="4400" dirty="0" smtClean="0"/>
              <a:t>Старшая медсестра </a:t>
            </a:r>
          </a:p>
          <a:p>
            <a:pPr lvl="0"/>
            <a:endParaRPr lang="ru-RU" sz="4400" dirty="0"/>
          </a:p>
          <a:p>
            <a:pPr lvl="0"/>
            <a:r>
              <a:rPr lang="ru-RU" sz="4400" dirty="0" smtClean="0"/>
              <a:t>Медицинский кабинет  ДОУ №3  Медицинский кабинет  укомплектован, согласно санитарным требованиям.</a:t>
            </a:r>
          </a:p>
          <a:p>
            <a:pPr lvl="0"/>
            <a:r>
              <a:rPr lang="ru-RU" sz="4400" dirty="0" smtClean="0"/>
              <a:t> Медкабинет оснащен:</a:t>
            </a:r>
          </a:p>
          <a:p>
            <a:pPr lvl="0"/>
            <a:r>
              <a:rPr lang="ru-RU" sz="4400" dirty="0" smtClean="0"/>
              <a:t>Шкаф для хранения документации</a:t>
            </a:r>
          </a:p>
          <a:p>
            <a:pPr lvl="0"/>
            <a:r>
              <a:rPr lang="ru-RU" sz="4400" dirty="0" smtClean="0"/>
              <a:t>Стол письменный рабочий -2шт. </a:t>
            </a:r>
          </a:p>
          <a:p>
            <a:pPr lvl="0"/>
            <a:r>
              <a:rPr lang="ru-RU" sz="4400" dirty="0" smtClean="0"/>
              <a:t>Тонометр с взрослой и детской манжетой – 1 шт.</a:t>
            </a:r>
          </a:p>
          <a:p>
            <a:pPr lvl="0"/>
            <a:r>
              <a:rPr lang="ru-RU" sz="4400" dirty="0" smtClean="0"/>
              <a:t>Весы медицинские – 1 шт.</a:t>
            </a:r>
          </a:p>
          <a:p>
            <a:pPr lvl="0"/>
            <a:r>
              <a:rPr lang="ru-RU" sz="4400" dirty="0" smtClean="0"/>
              <a:t>Пантограф – 1 шт.</a:t>
            </a:r>
          </a:p>
          <a:p>
            <a:pPr lvl="0"/>
            <a:r>
              <a:rPr lang="ru-RU" sz="4400" dirty="0" smtClean="0"/>
              <a:t>Динамометр кистевой – 1 шт.</a:t>
            </a:r>
          </a:p>
          <a:p>
            <a:pPr lvl="0"/>
            <a:r>
              <a:rPr lang="ru-RU" sz="4400" dirty="0" smtClean="0"/>
              <a:t>Ростомер медицинский – 1 шт. </a:t>
            </a:r>
          </a:p>
          <a:p>
            <a:pPr lvl="0"/>
            <a:endParaRPr lang="ru-RU" sz="8000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411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5629" y="2480651"/>
            <a:ext cx="8102850" cy="3974470"/>
          </a:xfrm>
        </p:spPr>
        <p:txBody>
          <a:bodyPr>
            <a:norm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Оснащение прививочного кабинета:</a:t>
            </a:r>
            <a:br>
              <a:rPr lang="ru-RU" sz="1200" dirty="0" smtClean="0"/>
            </a:br>
            <a:r>
              <a:rPr lang="ru-RU" sz="1200" dirty="0" smtClean="0"/>
              <a:t>- Манипуляционный столик для проведения парентеральных манипуляций.</a:t>
            </a:r>
            <a:br>
              <a:rPr lang="ru-RU" sz="1200" dirty="0" smtClean="0"/>
            </a:br>
            <a:r>
              <a:rPr lang="ru-RU" sz="1200" dirty="0" smtClean="0"/>
              <a:t>- Отдельный стол с емкостями – контейнерами ДЛЯ дезинфекции ИМН,  обеззараживания -    медицинских отходов, лотками для использованного материала.</a:t>
            </a:r>
            <a:br>
              <a:rPr lang="ru-RU" sz="1200" dirty="0" smtClean="0"/>
            </a:br>
            <a:r>
              <a:rPr lang="ru-RU" sz="1200" dirty="0" smtClean="0"/>
              <a:t>- Контейнер для сбора мед. отходов (цвет маркировки – желтый)</a:t>
            </a:r>
            <a:br>
              <a:rPr lang="ru-RU" sz="1200" dirty="0" smtClean="0"/>
            </a:br>
            <a:r>
              <a:rPr lang="ru-RU" sz="1200" dirty="0" smtClean="0"/>
              <a:t>- Контейнер с </a:t>
            </a:r>
            <a:r>
              <a:rPr lang="ru-RU" sz="1200" dirty="0" err="1" smtClean="0"/>
              <a:t>хладоэлементами</a:t>
            </a:r>
            <a:r>
              <a:rPr lang="ru-RU" sz="1200" dirty="0" smtClean="0"/>
              <a:t> для временного хранения вакцины.</a:t>
            </a:r>
            <a:br>
              <a:rPr lang="ru-RU" sz="1200" dirty="0" smtClean="0"/>
            </a:br>
            <a:r>
              <a:rPr lang="ru-RU" sz="1200" dirty="0" smtClean="0"/>
              <a:t>- Холодильник для медикаментов.</a:t>
            </a:r>
            <a:br>
              <a:rPr lang="ru-RU" sz="1200" dirty="0" smtClean="0"/>
            </a:br>
            <a:r>
              <a:rPr lang="ru-RU" sz="1200" dirty="0" smtClean="0"/>
              <a:t>- Холодильник для вакцин</a:t>
            </a:r>
            <a:br>
              <a:rPr lang="ru-RU" sz="1200" dirty="0" smtClean="0"/>
            </a:br>
            <a:r>
              <a:rPr lang="ru-RU" sz="1200" dirty="0" smtClean="0"/>
              <a:t>- Шкаф для хранения перевязочного материала</a:t>
            </a:r>
            <a:br>
              <a:rPr lang="ru-RU" sz="1200" dirty="0" smtClean="0"/>
            </a:br>
            <a:r>
              <a:rPr lang="ru-RU" sz="1200" dirty="0" smtClean="0"/>
              <a:t>-  Медицинский шкаф для препаратов первой медицинской  помощи</a:t>
            </a:r>
            <a:br>
              <a:rPr lang="ru-RU" sz="1200" dirty="0" smtClean="0"/>
            </a:br>
            <a:r>
              <a:rPr lang="ru-RU" sz="1200" dirty="0" smtClean="0"/>
              <a:t>-  КУШЕТКА</a:t>
            </a:r>
            <a:br>
              <a:rPr lang="ru-RU" sz="1200" dirty="0" smtClean="0"/>
            </a:br>
            <a:r>
              <a:rPr lang="ru-RU" sz="1200" dirty="0" smtClean="0"/>
              <a:t>-  ОБН для </a:t>
            </a:r>
            <a:r>
              <a:rPr lang="ru-RU" sz="1200" dirty="0" err="1" smtClean="0"/>
              <a:t>кварцевания</a:t>
            </a:r>
            <a:r>
              <a:rPr lang="ru-RU" sz="1200" dirty="0" smtClean="0"/>
              <a:t> кабинета</a:t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050" name="Picture 2" descr="https://kidsbebus.ru/wp-content/uploads/5/e/d/5ed6416c9e55c7cec23b2dbb1e2ed72f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6" t="16271" r="37487" b="31959"/>
          <a:stretch/>
        </p:blipFill>
        <p:spPr bwMode="auto">
          <a:xfrm>
            <a:off x="3526326" y="461729"/>
            <a:ext cx="2002967" cy="20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453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9686" y="3494639"/>
            <a:ext cx="4614925" cy="49794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>           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9914" y="1892175"/>
            <a:ext cx="6096298" cy="3060072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В детском саду с 01.08.2013 осуществляется питание согласно 20-ти дневному цикличному меню, которое разработано врачами – педиатрами  АН ДОО «Алмазик». </a:t>
            </a:r>
          </a:p>
          <a:p>
            <a:r>
              <a:rPr lang="ru-RU" sz="1200" dirty="0" smtClean="0"/>
              <a:t>Проведена экспертиза с выдачей положительного заключения :</a:t>
            </a:r>
          </a:p>
          <a:p>
            <a:r>
              <a:rPr lang="ru-RU" sz="1200" dirty="0" smtClean="0"/>
              <a:t>Филиалом Федерального Бюджетного Государственного Учреждения Здравоохранения             « Центр гигиены и эпидемиологии в Республике Саха (Якутия) в </a:t>
            </a:r>
            <a:r>
              <a:rPr lang="ru-RU" sz="1200" dirty="0" err="1" smtClean="0"/>
              <a:t>Мирнинском</a:t>
            </a:r>
            <a:r>
              <a:rPr lang="ru-RU" sz="1200" dirty="0" smtClean="0"/>
              <a:t> районе Осуществляется  контроль за качеством поступающих </a:t>
            </a:r>
          </a:p>
          <a:p>
            <a:r>
              <a:rPr lang="ru-RU" sz="1200" dirty="0" smtClean="0"/>
              <a:t>продуктов, условиями хранения и сроками реализации. </a:t>
            </a:r>
          </a:p>
          <a:p>
            <a:r>
              <a:rPr lang="ru-RU" sz="1200" dirty="0" smtClean="0"/>
              <a:t>Проводится  контроль за технологией приготовления пищи, доброкачественностью готовой продукции с отметкой в </a:t>
            </a:r>
            <a:r>
              <a:rPr lang="ru-RU" sz="1200" dirty="0" err="1" smtClean="0"/>
              <a:t>бракеражном</a:t>
            </a:r>
            <a:r>
              <a:rPr lang="ru-RU" sz="1200" dirty="0" smtClean="0"/>
              <a:t> журнале.</a:t>
            </a:r>
          </a:p>
          <a:p>
            <a:endParaRPr lang="ru-RU" dirty="0"/>
          </a:p>
        </p:txBody>
      </p:sp>
      <p:sp>
        <p:nvSpPr>
          <p:cNvPr id="5" name="AutoShape 4" descr="http://oldds106.centerstart.ru/sites/oldds106.centerstart.ru/files/organizaciya_pitaniy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5471" t="38025" r="28009" b="-718"/>
          <a:stretch/>
        </p:blipFill>
        <p:spPr>
          <a:xfrm>
            <a:off x="8356348" y="1892174"/>
            <a:ext cx="2888055" cy="271465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18727" y="927560"/>
            <a:ext cx="3286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ОРГАНИЗАЦИЯ    ПИТАНИЯ </a:t>
            </a:r>
          </a:p>
        </p:txBody>
      </p:sp>
    </p:spTree>
    <p:extLst>
      <p:ext uri="{BB962C8B-B14F-4D97-AF65-F5344CB8AC3E}">
        <p14:creationId xmlns:p14="http://schemas.microsoft.com/office/powerpoint/2010/main" val="1080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2342" y="914400"/>
            <a:ext cx="8915399" cy="476985"/>
          </a:xfrm>
        </p:spPr>
        <p:txBody>
          <a:bodyPr>
            <a:normAutofit/>
          </a:bodyPr>
          <a:lstStyle/>
          <a:p>
            <a:pPr lvl="0"/>
            <a:r>
              <a:rPr lang="ru-RU" sz="1400" dirty="0" smtClean="0"/>
              <a:t>ФИЗКУЛЬТУРНО-ОЗДОРОВИТЕЛЬНАЯ РАБОТА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3" y="1982709"/>
            <a:ext cx="8915399" cy="3920953"/>
          </a:xfrm>
        </p:spPr>
        <p:txBody>
          <a:bodyPr>
            <a:normAutofit fontScale="47500" lnSpcReduction="20000"/>
          </a:bodyPr>
          <a:lstStyle/>
          <a:p>
            <a:pPr lvl="0" algn="just"/>
            <a:r>
              <a:rPr lang="ru-RU" sz="3000" dirty="0" smtClean="0"/>
              <a:t>Ежедневно во всех группах с 3 лет проводится: </a:t>
            </a:r>
          </a:p>
          <a:p>
            <a:pPr lvl="0" algn="just"/>
            <a:r>
              <a:rPr lang="ru-RU" sz="3000" dirty="0" smtClean="0"/>
              <a:t> </a:t>
            </a:r>
          </a:p>
          <a:p>
            <a:pPr lvl="0" algn="just"/>
            <a:r>
              <a:rPr lang="ru-RU" sz="3000" dirty="0" smtClean="0"/>
              <a:t>Комплекс утренней гимнастики с элементами дыхательной гимнастики и упражнениями для профилактики плоскостопия.</a:t>
            </a:r>
          </a:p>
          <a:p>
            <a:pPr lvl="0" algn="just"/>
            <a:r>
              <a:rPr lang="ru-RU" sz="3000" dirty="0" smtClean="0"/>
              <a:t>Занятия в бассейне.</a:t>
            </a:r>
          </a:p>
          <a:p>
            <a:pPr lvl="0" algn="just"/>
            <a:r>
              <a:rPr lang="ru-RU" sz="3000" dirty="0" smtClean="0"/>
              <a:t>Воздушное закаливание.</a:t>
            </a:r>
          </a:p>
          <a:p>
            <a:pPr lvl="0" algn="just"/>
            <a:r>
              <a:rPr lang="ru-RU" sz="3000" dirty="0" smtClean="0"/>
              <a:t>Закаливающие процедуры после сна: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ru-RU" sz="3000" dirty="0" smtClean="0"/>
              <a:t>Дыхательная гимнастика.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ru-RU" sz="3000" dirty="0" smtClean="0"/>
              <a:t>Хождение по массажным коврикам;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ru-RU" sz="3000" dirty="0" smtClean="0"/>
              <a:t> Хождение босиком в спортивном зале ;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ru-RU" sz="3000" dirty="0" smtClean="0"/>
              <a:t> Упражнения для профилактики плоскостопия;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ru-RU" sz="3000" dirty="0" smtClean="0"/>
              <a:t>Групповые оздоровительные мероприятия по назначению врача.</a:t>
            </a:r>
          </a:p>
          <a:p>
            <a:pPr marL="1371600" lvl="2" indent="-457200" algn="just">
              <a:buFont typeface="Wingdings" panose="05000000000000000000" pitchFamily="2" charset="2"/>
              <a:buChar char="§"/>
            </a:pPr>
            <a:r>
              <a:rPr lang="ru-RU" sz="3000" dirty="0" smtClean="0"/>
              <a:t>Кислородные коктейли курсами по две недели.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671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57" y="525814"/>
            <a:ext cx="4316953" cy="28089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82564" y="3298215"/>
            <a:ext cx="2888055" cy="3932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10" y="184824"/>
            <a:ext cx="5700359" cy="3490883"/>
          </a:xfrm>
          <a:prstGeom prst="rect">
            <a:avLst/>
          </a:prstGeom>
        </p:spPr>
      </p:pic>
      <p:pic>
        <p:nvPicPr>
          <p:cNvPr id="3074" name="Picture 2" descr="https://www.maam.ru/upload/blogs/detsad-364275-1542729497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0" t="23661" r="15255" b="10405"/>
          <a:stretch/>
        </p:blipFill>
        <p:spPr bwMode="auto">
          <a:xfrm>
            <a:off x="2152834" y="3584771"/>
            <a:ext cx="3947756" cy="319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76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13164"/>
            <a:ext cx="8911687" cy="691836"/>
          </a:xfrm>
        </p:spPr>
        <p:txBody>
          <a:bodyPr>
            <a:normAutofit fontScale="90000"/>
          </a:bodyPr>
          <a:lstStyle/>
          <a:p>
            <a:pPr lvl="0"/>
            <a:r>
              <a:rPr lang="ru-RU" sz="1800" dirty="0" smtClean="0"/>
              <a:t>ОРГАНИЗАЦИЯ ЛЕЧЕБНО-ПРОФИЛАКТИЧЕСКОЙ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Основная задача  детского сада: заложить основы  крепкого здоровья; развитие всесторонней личности дошкольника; повышение физической  работоспособности ребёнка с учётом его индивидуальных способностей.</a:t>
            </a:r>
          </a:p>
          <a:p>
            <a:pPr lvl="0"/>
            <a:r>
              <a:rPr lang="ru-RU" dirty="0" smtClean="0"/>
              <a:t>Основные задачи  медицинского работника ДОУ:</a:t>
            </a:r>
          </a:p>
          <a:p>
            <a:pPr lvl="0"/>
            <a:r>
              <a:rPr lang="ru-RU" dirty="0" smtClean="0"/>
              <a:t> Оздоровительная работа,  нацеленная на усиление защитных свойств организма, обеспечение основ здорового образа жизни. Снижение острой и хронической заболеваемости у  детей.</a:t>
            </a:r>
          </a:p>
          <a:p>
            <a:pPr lvl="0"/>
            <a:r>
              <a:rPr lang="ru-RU" dirty="0" smtClean="0"/>
              <a:t>Обеспечение  активного наблюдения  за  детьми,  находящимися на </a:t>
            </a:r>
          </a:p>
          <a:p>
            <a:pPr lvl="0"/>
            <a:r>
              <a:rPr lang="ru-RU" dirty="0" smtClean="0"/>
              <a:t>диспансерном  учёте,  особенно   за  ЧБД,  организация их  оздоровления   в детском саду. </a:t>
            </a:r>
          </a:p>
          <a:p>
            <a:pPr lvl="0"/>
            <a:r>
              <a:rPr lang="ru-RU" dirty="0" smtClean="0"/>
              <a:t> Организация    санитарно-гигиенических  и    противоэпидемических        мероприятий     в     учреждении.</a:t>
            </a:r>
          </a:p>
          <a:p>
            <a:pPr lvl="0"/>
            <a:r>
              <a:rPr lang="ru-RU" dirty="0" smtClean="0"/>
              <a:t>Организация и контроль за проведением профилактических  осмотров детей врачами – педиатрами и узкими специалистами.</a:t>
            </a:r>
          </a:p>
          <a:p>
            <a:pPr lvl="0"/>
            <a:endParaRPr lang="ru-RU" dirty="0" smtClean="0"/>
          </a:p>
          <a:p>
            <a:pPr lvl="0"/>
            <a:r>
              <a:rPr lang="ru-RU" dirty="0" smtClean="0"/>
              <a:t>В настоящее время идёт постоянный поиск методов оздоровления детей в условиях организованных детских коллективов.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813368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50">
    <a:dk1>
      <a:srgbClr val="99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</TotalTime>
  <Words>991</Words>
  <Application>Microsoft Office PowerPoint</Application>
  <PresentationFormat>Широкоэкранный</PresentationFormat>
  <Paragraphs>220</Paragraphs>
  <Slides>23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5" baseType="lpstr">
      <vt:lpstr>Batang</vt:lpstr>
      <vt:lpstr>Aharoni</vt:lpstr>
      <vt:lpstr>Arial</vt:lpstr>
      <vt:lpstr>Arial Black</vt:lpstr>
      <vt:lpstr>Book Antiqua</vt:lpstr>
      <vt:lpstr>Calibri</vt:lpstr>
      <vt:lpstr>Century Gothic</vt:lpstr>
      <vt:lpstr>Nirmala UI</vt:lpstr>
      <vt:lpstr>Times New Roman</vt:lpstr>
      <vt:lpstr>Wingdings</vt:lpstr>
      <vt:lpstr>Wingdings 3</vt:lpstr>
      <vt:lpstr>Легкий дым</vt:lpstr>
      <vt:lpstr>МЕДИЦИНСКАЯ ДЕЯТЕЛЬНОСТЬ  Детский сад №3 «Золотой Ключик»  филиал АН ДОО «АЛМАЗИК»</vt:lpstr>
      <vt:lpstr>НОРМАТИВНОЕ ПРАВОВОЕ ОБЕСПЕЧЕНИЕ МЕДИЦИНСКОГО ОБСЛУЖИВАНИЯ ДЕТЕЙ</vt:lpstr>
      <vt:lpstr>     Характеристика групп</vt:lpstr>
      <vt:lpstr>ХАРАКТЕРИСТИКА МЕДИЦИНСКОГО БЛОКА</vt:lpstr>
      <vt:lpstr>Презентация PowerPoint</vt:lpstr>
      <vt:lpstr>                        </vt:lpstr>
      <vt:lpstr>ФИЗКУЛЬТУРНО-ОЗДОРОВИТЕЛЬНАЯ РАБОТА</vt:lpstr>
      <vt:lpstr>Презентация PowerPoint</vt:lpstr>
      <vt:lpstr>ОРГАНИЗАЦИЯ ЛЕЧЕБНО-ПРОФИЛАКТИЧЕСКОЙ РАБОТЫ </vt:lpstr>
      <vt:lpstr>Занятия в бассейне </vt:lpstr>
      <vt:lpstr> </vt:lpstr>
      <vt:lpstr>ГРУППЫ ЗДОРОВЬЯ ДЕТЕЙ   ПОСЛЕ  МЕДИЦИНСКОГО  ОСМОТРА  УЗКИМИ СПЕЦИАЛИСТАМИ В 2021 ГОДУ. </vt:lpstr>
      <vt:lpstr>Охват «Д» детей  оздоровительными мероприятиями, направленными на профилактику и предупреждение обострений заболеваний за 2021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Елашкина Татьяна Викторовна</dc:creator>
  <cp:lastModifiedBy>Елашкина Татьяна Викторовна</cp:lastModifiedBy>
  <cp:revision>53</cp:revision>
  <dcterms:created xsi:type="dcterms:W3CDTF">2022-04-05T04:11:12Z</dcterms:created>
  <dcterms:modified xsi:type="dcterms:W3CDTF">2022-04-13T04:33:28Z</dcterms:modified>
</cp:coreProperties>
</file>