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3300"/>
    <a:srgbClr val="660066"/>
    <a:srgbClr val="800000"/>
    <a:srgbClr val="660033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B17F3-BC1E-45FA-9D23-3399ACFF7CF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6FCC8-CB33-47FA-B054-21733D8A6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0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6FCC8-CB33-47FA-B054-21733D8A61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8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5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2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1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7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2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2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6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5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2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D698-D9CB-405E-9CC7-DE00EC6CD8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50CE9-9583-4B37-90FD-998307657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3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85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3082834" y="392746"/>
            <a:ext cx="8621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b="1" i="1" dirty="0" smtClean="0">
                <a:solidFill>
                  <a:srgbClr val="008000"/>
                </a:solidFill>
                <a:latin typeface="Monotype Corsiva" pitchFamily="66" charset="0"/>
              </a:rPr>
              <a:t>Отчёт старшей медицинской сестры</a:t>
            </a:r>
            <a:br>
              <a:rPr lang="ru-RU" sz="7200" b="1" i="1" dirty="0" smtClean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7200" b="1" i="1" dirty="0" smtClean="0">
                <a:solidFill>
                  <a:srgbClr val="FF6600"/>
                </a:solidFill>
                <a:latin typeface="Monotype Corsiva" pitchFamily="66" charset="0"/>
              </a:rPr>
              <a:t>Детский сад №12 «Солнышко»</a:t>
            </a:r>
          </a:p>
          <a:p>
            <a:pPr algn="r"/>
            <a:r>
              <a:rPr lang="ru-RU" sz="7200" b="1" i="1" dirty="0" smtClean="0">
                <a:solidFill>
                  <a:srgbClr val="FF6600"/>
                </a:solidFill>
                <a:latin typeface="Monotype Corsiva" pitchFamily="66" charset="0"/>
              </a:rPr>
              <a:t>за </a:t>
            </a:r>
            <a:r>
              <a:rPr lang="ru-RU" sz="7200" b="1" i="1" dirty="0" smtClean="0">
                <a:solidFill>
                  <a:srgbClr val="FF6600"/>
                </a:solidFill>
                <a:latin typeface="Monotype Corsiva" pitchFamily="66" charset="0"/>
              </a:rPr>
              <a:t>2022 год</a:t>
            </a:r>
            <a:endParaRPr lang="ru-RU" sz="7200" b="1" i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2880" y="6264543"/>
            <a:ext cx="4389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</a:rPr>
              <a:t>г</a:t>
            </a:r>
            <a:r>
              <a:rPr lang="ru-RU" sz="1600" b="1" dirty="0" smtClean="0">
                <a:solidFill>
                  <a:srgbClr val="008000"/>
                </a:solidFill>
              </a:rPr>
              <a:t>. Мирный РС (</a:t>
            </a:r>
            <a:r>
              <a:rPr lang="ru-RU" sz="1600" b="1" dirty="0">
                <a:solidFill>
                  <a:srgbClr val="008000"/>
                </a:solidFill>
              </a:rPr>
              <a:t>Якутия)</a:t>
            </a:r>
          </a:p>
          <a:p>
            <a:pPr algn="ctr"/>
            <a:r>
              <a:rPr lang="ru-RU" sz="1600" b="1" dirty="0" smtClean="0">
                <a:solidFill>
                  <a:srgbClr val="008000"/>
                </a:solidFill>
              </a:rPr>
              <a:t>2021 </a:t>
            </a:r>
            <a:r>
              <a:rPr lang="ru-RU" sz="1600" b="1" dirty="0">
                <a:solidFill>
                  <a:srgbClr val="008000"/>
                </a:solidFill>
              </a:rPr>
              <a:t>год.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5" y="121920"/>
            <a:ext cx="3177587" cy="26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986588"/>
            <a:ext cx="5538537" cy="4687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498327"/>
              </p:ext>
            </p:extLst>
          </p:nvPr>
        </p:nvGraphicFramePr>
        <p:xfrm>
          <a:off x="6457949" y="85730"/>
          <a:ext cx="5191125" cy="6591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029"/>
                <a:gridCol w="899309"/>
                <a:gridCol w="809132"/>
                <a:gridCol w="682401"/>
                <a:gridCol w="848127"/>
                <a:gridCol w="848127"/>
              </a:tblGrid>
              <a:tr h="43617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РАСПРЕДЕЛЕНИЕ ДЕТЕЙ ПО ГРУППАМ ЗДОРОВЬЯ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№ 12 «Солнышко»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здоровья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начало полугодия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конец полугодия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Улучшили группу здоровья (одна цифра)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Ухудшили группу здоровья (одна цифра)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 (одна цифра)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</a:tr>
              <a:tr h="19796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ДЕТЕЙ ПО ГРУППАМ ЗДОРОВЬЯ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здоровья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389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 лет и 11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</a:tr>
              <a:tr h="19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 лет до 5 лет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</a:tr>
              <a:tr h="19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</a:tr>
              <a:tr h="19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</a:tr>
              <a:tr h="19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</a:tr>
              <a:tr h="19796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</a:tr>
              <a:tr h="19796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ГРУПП ЗДОРОВЬЯ ПО ГОДАМ РОЖДЕНИЯ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   рождения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здоровья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</a:tr>
              <a:tr h="19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" marR="6384" marT="638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6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9229" y="469232"/>
            <a:ext cx="5349991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3441"/>
              </p:ext>
            </p:extLst>
          </p:nvPr>
        </p:nvGraphicFramePr>
        <p:xfrm>
          <a:off x="6038849" y="469236"/>
          <a:ext cx="5362575" cy="6055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6391"/>
                <a:gridCol w="1198341"/>
                <a:gridCol w="1557843"/>
              </a:tblGrid>
              <a:tr h="58850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по количеству детей с хронической патологией и имеющимися функциональными нарушениями по результатам медицинских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осмотров в д/с №12 «Солнышко»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7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Локализация патологии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общему числу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ЛОР-органов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ЖКТ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МПС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 и п/к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4881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зрения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ССС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ЦНС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4881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 и кроветворных органов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пороки развития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Стоматологическая патология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4881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 с хронической патологией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</a:tr>
              <a:tr h="244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списочный состав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2" marR="8352" marT="835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3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00503" y="205354"/>
            <a:ext cx="6096000" cy="8150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проделанной работе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физиотерапевтического кабинета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20196"/>
              </p:ext>
            </p:extLst>
          </p:nvPr>
        </p:nvGraphicFramePr>
        <p:xfrm>
          <a:off x="5768204" y="1095374"/>
          <a:ext cx="6246495" cy="2952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7150"/>
                <a:gridCol w="998855"/>
                <a:gridCol w="1578610"/>
                <a:gridCol w="1170940"/>
                <a:gridCol w="1170940"/>
              </a:tblGrid>
              <a:tr h="1153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процедуры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всего в единицах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среднесписочного состава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с хронической патологией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 числа хронических больных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5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Тубус-кварц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5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Фитотерапия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5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Фотоспок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5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Ингаляции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5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Д*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арсонваль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Кислородный коктейль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3000">
                          <a:schemeClr val="accent6">
                            <a:lumMod val="40000"/>
                            <a:lumOff val="60000"/>
                          </a:schemeClr>
                        </a:gs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33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6" y="518115"/>
            <a:ext cx="3004777" cy="2106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8" y="1431473"/>
            <a:ext cx="1916646" cy="19166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11" y="4502331"/>
            <a:ext cx="4316313" cy="2045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31" y="4151098"/>
            <a:ext cx="3509205" cy="2521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7" y="3055071"/>
            <a:ext cx="3290138" cy="21920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57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06495"/>
              </p:ext>
            </p:extLst>
          </p:nvPr>
        </p:nvGraphicFramePr>
        <p:xfrm>
          <a:off x="6339305" y="3200405"/>
          <a:ext cx="5300246" cy="3181344"/>
        </p:xfrm>
        <a:graphic>
          <a:graphicData uri="http://schemas.openxmlformats.org/drawingml/2006/table">
            <a:tbl>
              <a:tblPr/>
              <a:tblGrid>
                <a:gridCol w="967872"/>
                <a:gridCol w="553069"/>
                <a:gridCol w="553069"/>
                <a:gridCol w="553069"/>
                <a:gridCol w="553069"/>
                <a:gridCol w="553069"/>
                <a:gridCol w="553069"/>
                <a:gridCol w="1013960"/>
              </a:tblGrid>
              <a:tr h="58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Привито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 от плана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м\о стойкий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м\о временный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отказ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АКДС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АДС - 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Полиомиелит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Паротит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Краснуха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БЦЖ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Грипп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Р.Манту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геп. 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геп. 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Превенар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7383" y="116481"/>
            <a:ext cx="118349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Организация вакцинопрофилактики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противоэпидемических мероприятий в борьбе с детскими инфекциями организации прививочной работы принадлежит одно из ведущих мест. Целью иммунопрофилактики является не только создание индивидуальной невосприимчивости, но главным образом формирование коллективного иммунитета к определенной инфекции.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медицинской сестрой детского сада проводятся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прививки детям под контролем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педиатра 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прививочном кабинете при строгом соблюдении всех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эпидемиологических требований. Оборудование кабинета также соответствует всем требованиям. В нем имеются инструкции по применению всех препаратов, которые используются для проведения прививок. Прививки проводятся по строго составленному плану.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родителям, законным представителям , дети которых подлежат профилактической прививке выдается на руки под роспись добровольное информированное согласие на проведение профилактических прививок детям или отказа от них, в форме  утвержденной Приказом  от 26.01.2009 года №19-н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Российской Федерации  строго в соответствии со ст.20 Федерального закона  «Об основах охраны здоровья граждан в Российской федерации» от 21.11.2011 года №323-ФЗ. В вышеуказанной форме четко определены условия добровольного согласия или отказа от прививок, а именно что такое профилактическая прививка, необходимость ее постановки, о медицинской помощи при проведении профилактических прививок, о выполнении предписаний медицинских работников, о запретах в рамках Федерального закона  от 17 сентября 1998 года №157-ФЗ «Об иммунопрофилактике инфекционных болезней» при отсутствии прививок, возможности задавать любые вопросы.  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законный представитель несовершеннолетнего гражданина подтверждает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подписью, что он получил все исчерпывающие ответы и информацию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возможных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прививочных реакциях и поствакцинальных осложнениях.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одному ребенку ,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посещающему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не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без письменного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вышеуказанной форме. Перед самой прививкой ребенок осматривается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врачом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термометрией. В течение всего срока определенного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инструкцией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вакцинного препарата, за ребенком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наблюдение. Все данные о проведенной прививке заносятся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Ф.№ 063, ф. 026/у, прививочный журнал с занесением реакции на ее проведение.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показаниям врача – невролога профилактические прививки проводят в условиях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профилактических прививок за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1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1828" y="99199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другим заболеваниям.                                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9130" y="1645152"/>
            <a:ext cx="49266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Детском </a:t>
            </a:r>
            <a:r>
              <a:rPr lang="ru-RU" sz="1200" b="1" dirty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саду имеется </a:t>
            </a: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два 20-дневных цикличных меню : зимне-весеннее и летне-осеннее При </a:t>
            </a:r>
            <a:r>
              <a:rPr lang="ru-RU" sz="1200" b="1" dirty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отсутствии какого -либо продукта, </a:t>
            </a: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таблица </a:t>
            </a:r>
            <a:r>
              <a:rPr lang="ru-RU" sz="1200" b="1" dirty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замены, </a:t>
            </a: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равноценная </a:t>
            </a:r>
            <a:r>
              <a:rPr lang="ru-RU" sz="1200" b="1" dirty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химическому составу. </a:t>
            </a:r>
            <a:endParaRPr lang="ru-RU" sz="1200" b="1" dirty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3551" y="2727953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месяца по накопительной ведомости </a:t>
            </a: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подсчитывается </a:t>
            </a:r>
            <a:r>
              <a:rPr lang="ru-RU" sz="1200" b="1" dirty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калорийность пищи и ее </a:t>
            </a: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ингредиенты: </a:t>
            </a:r>
            <a:r>
              <a:rPr lang="ru-RU" sz="1200" b="1" dirty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Ж </a:t>
            </a: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200" b="1" dirty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их соотношение.</a:t>
            </a:r>
            <a:endParaRPr lang="ru-RU" sz="1200" b="1" dirty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9548" y="3459696"/>
            <a:ext cx="2980560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ПО КАЛОРИЙНОСТИ ПИТАНИЯ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" y="3764395"/>
            <a:ext cx="4535219" cy="2802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19753"/>
              </p:ext>
            </p:extLst>
          </p:nvPr>
        </p:nvGraphicFramePr>
        <p:xfrm>
          <a:off x="6296192" y="3776585"/>
          <a:ext cx="5422900" cy="2933700"/>
        </p:xfrm>
        <a:graphic>
          <a:graphicData uri="http://schemas.openxmlformats.org/drawingml/2006/table">
            <a:tbl>
              <a:tblPr/>
              <a:tblGrid>
                <a:gridCol w="876300"/>
                <a:gridCol w="711200"/>
                <a:gridCol w="800100"/>
                <a:gridCol w="812800"/>
                <a:gridCol w="812800"/>
                <a:gridCol w="14097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Углеводы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Ккал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квартал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пределах нормы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квартал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пределах нормы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квартал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пределах нормы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квартал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пределах нормы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Средние показатели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пределах нормы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9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5629" y="18311"/>
            <a:ext cx="703927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 контролируется качество поступления всех продуктов питания, сроки реализации скоропортящихся продуктов. Ведется контроль за соблюдением технологии приготовления блюд, за правильностью обработки овощей,  яиц;  за правильным применением, согласно санитарным требованиям, инвентаря; за правильностью забора и хранения суточных проб; за соблюдением товарного соседства на складе. Контролируется отпуск готовой пищи. Регулярно проводятся по всем правилам снятие проб с последующей отметкой в журнале бракеража. Контролируется питание по группам: объем порций, санитарно-гигиенические нормы при приеме пищи, сервировка стола. </a:t>
            </a:r>
            <a:endParaRPr lang="ru-RU" sz="1200" b="1" dirty="0" smtClean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составлении меню используются технологические карты приготовления блюд по рецептурному справочнику детского питания.</a:t>
            </a:r>
            <a:endParaRPr lang="ru-RU" sz="1200" b="1" dirty="0" smtClean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работой работники пищеблока осматриваются , информация о здоровье заносится в журнал здоровья.</a:t>
            </a:r>
            <a:endParaRPr lang="ru-RU" sz="1200" b="1" dirty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3149" y="2645448"/>
            <a:ext cx="6096000" cy="1897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Санитарно-просветительная работа</a:t>
            </a:r>
            <a:endParaRPr lang="ru-RU" sz="1200" b="1" dirty="0" smtClean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внимание  в детском саду уделяется санитарному просвещению родителей и персонала. Санитарно-просветительная работа организуется и проводится в соответствии с методическими рекомендациями для медицинских работников. Имеется годовой план по санитарному просвещению, который включается в общий годовой план работы детского сада. Содержание санитарно-просветительной работы включает в себя:</a:t>
            </a:r>
            <a:endParaRPr lang="ru-RU" sz="1200" b="1" dirty="0" smtClean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2214" y="4542891"/>
            <a:ext cx="6824311" cy="223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санитарных бюллетеней для родителей и сотрудников, оформление стендов: «</a:t>
            </a:r>
            <a:r>
              <a:rPr lang="ru-RU" sz="11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Здоровячок</a:t>
            </a:r>
            <a:r>
              <a:rPr lang="ru-RU" sz="1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», «Питание дошкольника», «Будь здоров!», «Советы специалистов»;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бесед, информационно- статистических сообщений старшей медсестрой на общих, групповых, родительских собраниях, заседаниях родительского комитета, </a:t>
            </a:r>
            <a:r>
              <a:rPr lang="ru-RU" sz="11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</a:t>
            </a:r>
            <a:r>
              <a:rPr lang="ru-RU" sz="1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–педагогических совещаниях, собраниях и планёрках сотрудников </a:t>
            </a:r>
            <a:r>
              <a:rPr lang="ru-RU" sz="11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сада;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инструктаж педагогов, техперсонала, помощников воспитателей по санитарно-эпидемиологическому режиму;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группе  имеется «уголок для родителей», в котором отведена рубрика для медицинской информации по актуальным темам «питание», «физическое развитие детей»,   информация по оздоровлению детей, меню;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ведется из расчета четырех часов в месяц.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340" y="619230"/>
            <a:ext cx="3983489" cy="298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6315" r="12495" b="15263"/>
          <a:stretch/>
        </p:blipFill>
        <p:spPr>
          <a:xfrm>
            <a:off x="9643570" y="3594169"/>
            <a:ext cx="2209092" cy="2983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8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0125" y="0"/>
            <a:ext cx="717534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год:   проведено: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 -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Папки-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раскладки -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выпущено сан. бюллетеней -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Лекции-3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лекций для родителей: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педикулеза";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"Профилактика простудных заболеваний";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"Профилактика плоскостопия и сколиоза в домашних условиях" и др..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лекций для детей: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«Полезные продукты для организма";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"Учимся правильно чистить зубы" и др.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лекций для педагогического коллектива: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"Профилактика травматизма";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«Режим проветривания"; 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</a:t>
            </a:r>
            <a:r>
              <a:rPr lang="ru-RU" sz="1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инфекции"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проведении </a:t>
            </a:r>
            <a:r>
              <a:rPr lang="ru-RU" sz="1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просветительской работы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разнообразная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литература,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 из Интернета.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257" y="4157169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Противоэпидемическая </a:t>
            </a: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</a:t>
            </a:r>
            <a:endParaRPr lang="ru-RU" sz="12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инфекционных заболеваний</a:t>
            </a: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дезинфекция помещений в детском саду; </a:t>
            </a:r>
            <a:endParaRPr lang="ru-RU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организации питания; </a:t>
            </a:r>
            <a:endParaRPr lang="ru-RU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иммунизации; </a:t>
            </a:r>
            <a:endParaRPr lang="ru-RU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карантинных мероприятий в связи с заболеваниями скарлатиной и ветряной оспой. </a:t>
            </a:r>
            <a:endParaRPr lang="ru-RU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2905" y="4877509"/>
            <a:ext cx="52425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туберкулеза: 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туберкулинодиагностика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воспитанников; 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родителями. </a:t>
            </a:r>
            <a:endParaRPr lang="ru-RU" sz="12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на проведение </a:t>
            </a:r>
            <a:r>
              <a:rPr lang="ru-RU" sz="1200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Диаскин</a:t>
            </a: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-теста.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работа с детским </a:t>
            </a:r>
            <a:r>
              <a:rPr lang="ru-RU" sz="1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фтизио</a:t>
            </a:r>
            <a:r>
              <a:rPr lang="ru-R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-педиатром МЦУБ.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детей по назначению детского </a:t>
            </a:r>
            <a:r>
              <a:rPr lang="ru-RU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фтизитра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509" y="117572"/>
            <a:ext cx="11808822" cy="286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4D4D4D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510600"/>
            <a:ext cx="4962525" cy="6240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2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5495827" y="2804227"/>
            <a:ext cx="6183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6600"/>
                </a:solidFill>
              </a:rPr>
              <a:t>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сад присмотра и оздоровления №12 «Солнышко»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филиал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 ДОО «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Алмазик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круглосуточным пребыванием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1" y="224022"/>
            <a:ext cx="6101106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3021" y="4547070"/>
            <a:ext cx="52239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Детский сад находится  по адресу: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678170, </a:t>
            </a:r>
            <a:r>
              <a:rPr lang="ru-RU" sz="2000" b="1" i="1" dirty="0">
                <a:solidFill>
                  <a:srgbClr val="C00000"/>
                </a:solidFill>
              </a:rPr>
              <a:t>Республика Саха (Якутия</a:t>
            </a:r>
            <a:r>
              <a:rPr lang="ru-RU" sz="2000" b="1" i="1" dirty="0" smtClean="0">
                <a:solidFill>
                  <a:srgbClr val="C00000"/>
                </a:solidFill>
              </a:rPr>
              <a:t>),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г. Мирный, ул. Ленина, дом 21 </a:t>
            </a:r>
            <a:r>
              <a:rPr lang="ru-RU" sz="2000" b="1" i="1" dirty="0">
                <a:solidFill>
                  <a:srgbClr val="C00000"/>
                </a:solidFill>
              </a:rPr>
              <a:t>«А»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тел</a:t>
            </a:r>
            <a:r>
              <a:rPr lang="ru-RU" sz="2000" b="1" i="1" dirty="0" smtClean="0">
                <a:solidFill>
                  <a:srgbClr val="C00000"/>
                </a:solidFill>
              </a:rPr>
              <a:t>. 3-67-20</a:t>
            </a:r>
            <a:endParaRPr lang="ru-RU" sz="20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4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16"/>
            <a:ext cx="12392025" cy="7122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4914" y="168676"/>
            <a:ext cx="7553204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учреждения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 года в г. Мирном Республики Саха (Якутия) был построен и функционирует по настоящее время 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</a:p>
          <a:p>
            <a:pPr algn="r"/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12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«Солнышко». Располагается в центре города по адресу: ул. Ленина, д.21 «А».</a:t>
            </a:r>
          </a:p>
          <a:p>
            <a:pPr algn="r"/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Вокруг здания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площадки, оборудованные беседками, столами и скамейками, песочницами, турниками, которые предназначены для активного отдыха детей в весенне-осенний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периоды.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меются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озеленения, где воспитанники могут насладиться свежим воздухом и зеленью.</a:t>
            </a:r>
          </a:p>
          <a:p>
            <a:pPr algn="r"/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12 -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лечебно-профилактическим учреждением присмотра и оздоровления, с круглосуточным пребыванием детей, с приоритетным направлением на проведение профилактического и общеукрепляющего лечения.    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Детский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 представляет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типовое 2-х этажное здание,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рассчитано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80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 </a:t>
            </a:r>
            <a:endParaRPr lang="ru-RU" sz="1100" b="1" dirty="0" smtClean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В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структуре имеет:</a:t>
            </a:r>
          </a:p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 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младшая группа;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медицинский и прививочный кабинеты;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пищеблок;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спальня, игровой зал;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средняя группа;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кабинет заведующей;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прачечная.</a:t>
            </a:r>
          </a:p>
          <a:p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</a:t>
            </a:r>
            <a:r>
              <a:rPr lang="ru-RU" sz="1100" b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физиокабинет</a:t>
            </a:r>
            <a:endParaRPr lang="ru-RU" sz="11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этаж 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старшая группа;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спальня, игровой зал;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музыкальный зал;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подготовительная группа;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кабинет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завхоза;</a:t>
            </a:r>
          </a:p>
          <a:p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кабинет учителя-логопеда (сенсорная комната).</a:t>
            </a:r>
            <a:endParaRPr lang="ru-RU" sz="11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		 Персонал в детском саду № 12 - 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2021 году функционировало 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группы с фактической наполняемостью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человек: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младшая группа –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средняя группа –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человек </a:t>
            </a:r>
            <a:endParaRPr lang="ru-RU" sz="11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старшая группа –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человек </a:t>
            </a:r>
            <a:endParaRPr lang="ru-RU" sz="11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подготовительная группа –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человек </a:t>
            </a:r>
            <a:endParaRPr lang="ru-RU" sz="11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деятельности в филиале - детский сад 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 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на основании лицензии на медицинскую деятельность №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ЛО-14-01-002735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2020 года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оказании первичной, в том числе доврачебной, врачебной и специализированной, медико-санитарной помощи организуются и выполняются следующие работы (услуги): при оказании первичной доврачебной медико-санитарной помощи в амбулаторных условиях по: вакцинации (проведению профилактических прививок), сестринскому делу в педиатрии.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оснащены согласно </a:t>
            </a:r>
            <a:r>
              <a:rPr lang="ru-RU" sz="11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Приказа </a:t>
            </a:r>
            <a:r>
              <a:rPr lang="ru-RU" sz="11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РФ от 05.11.2013 N 822н "Об утверждении Порядка оказания медицинской помощи несовершеннолетним, в том числе в период обучения и воспитания в образовательных организациях"  </a:t>
            </a:r>
            <a:endParaRPr lang="ru-RU" sz="11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0" y="3770811"/>
            <a:ext cx="3896557" cy="2581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16937" r="1219" b="12873"/>
          <a:stretch/>
        </p:blipFill>
        <p:spPr>
          <a:xfrm>
            <a:off x="8622029" y="2544436"/>
            <a:ext cx="3230880" cy="1769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6"/>
          <a:stretch/>
        </p:blipFill>
        <p:spPr>
          <a:xfrm>
            <a:off x="435565" y="465280"/>
            <a:ext cx="3895467" cy="2963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0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1055" y="186813"/>
            <a:ext cx="933396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течение года воспитанники детского сада получают: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общеукрепляющее лечение;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витаминотерапию;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фитотерапию;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кислородный коктейль;</a:t>
            </a:r>
          </a:p>
          <a:p>
            <a:pPr marL="285750" indent="-285750" algn="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противотуберкулезную терапию (по назначению врача-фтизиатра)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закаливающие процедуры; 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dirty="0" err="1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стопотерапию</a:t>
            </a: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занятия по физической культуре;</a:t>
            </a:r>
          </a:p>
          <a:p>
            <a:pPr marL="285750" indent="-285750" algn="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400" b="1" dirty="0" smtClean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изиотерапевтическое и индивидуальное  лечение по назначению врача</a:t>
            </a:r>
            <a:r>
              <a:rPr lang="ru-RU" sz="1400" dirty="0" smtClean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4D4D4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4713" y="2642463"/>
            <a:ext cx="518030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прогулки (при соответствующем температурном режиме</a:t>
            </a:r>
            <a:r>
              <a:rPr lang="ru-RU" sz="1400" b="1" dirty="0" smtClean="0">
                <a:solidFill>
                  <a:srgbClr val="4D4D4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b="1" dirty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706" y="4368402"/>
            <a:ext cx="57438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Детский сад работает в тесном контакте с  детской  поликлиникой: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1400" b="1" dirty="0"/>
              <a:t>- при подготовке ребенка к поступлению в детский сад и </a:t>
            </a:r>
            <a:r>
              <a:rPr lang="ru-RU" sz="1400" b="1" dirty="0" smtClean="0"/>
              <a:t>ведению </a:t>
            </a:r>
            <a:r>
              <a:rPr lang="ru-RU" sz="1400" b="1" dirty="0"/>
              <a:t>его в период</a:t>
            </a:r>
          </a:p>
          <a:p>
            <a:r>
              <a:rPr lang="ru-RU" sz="1400" b="1" dirty="0"/>
              <a:t>   адаптации;</a:t>
            </a:r>
          </a:p>
          <a:p>
            <a:r>
              <a:rPr lang="ru-RU" sz="1400" b="1" dirty="0"/>
              <a:t>- при выписке ребенка в детский сад после острого заболевания и его оздоровление;</a:t>
            </a:r>
          </a:p>
          <a:p>
            <a:pPr marL="171450" indent="-171450">
              <a:buFontTx/>
              <a:buChar char="-"/>
            </a:pPr>
            <a:r>
              <a:rPr lang="ru-RU" sz="1400" b="1" dirty="0" smtClean="0"/>
              <a:t>при </a:t>
            </a:r>
            <a:r>
              <a:rPr lang="ru-RU" sz="1400" b="1" dirty="0"/>
              <a:t>диспансеризации детей и </a:t>
            </a:r>
            <a:r>
              <a:rPr lang="ru-RU" sz="1400" b="1" dirty="0" smtClean="0"/>
              <a:t>контроле  </a:t>
            </a:r>
            <a:r>
              <a:rPr lang="ru-RU" sz="1400" b="1" dirty="0"/>
              <a:t>за состоянием их </a:t>
            </a:r>
            <a:r>
              <a:rPr lang="ru-RU" sz="1400" b="1" dirty="0" smtClean="0"/>
              <a:t>здоровья</a:t>
            </a:r>
            <a:r>
              <a:rPr lang="ru-RU" sz="1400" b="1" dirty="0"/>
              <a:t>;</a:t>
            </a:r>
            <a:endParaRPr lang="ru-RU" sz="1400" b="1" dirty="0" smtClean="0"/>
          </a:p>
          <a:p>
            <a:r>
              <a:rPr lang="ru-RU" sz="1400" b="1" dirty="0" smtClean="0"/>
              <a:t>-оздоровлению детей </a:t>
            </a:r>
            <a:r>
              <a:rPr lang="ru-RU" sz="1400" b="1" dirty="0"/>
              <a:t>с отклонениями в состоянии здоровья и с хроническими заболеваниями.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22436" y="3896652"/>
            <a:ext cx="572903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Кроме  </a:t>
            </a:r>
            <a:r>
              <a:rPr lang="ru-RU" sz="1400" b="1" dirty="0" smtClean="0">
                <a:solidFill>
                  <a:srgbClr val="C00000"/>
                </a:solidFill>
              </a:rPr>
              <a:t>этого, </a:t>
            </a:r>
            <a:r>
              <a:rPr lang="ru-RU" sz="1400" b="1" dirty="0">
                <a:solidFill>
                  <a:srgbClr val="C00000"/>
                </a:solidFill>
              </a:rPr>
              <a:t>детский сад </a:t>
            </a:r>
            <a:r>
              <a:rPr lang="ru-RU" sz="1400" b="1" dirty="0" smtClean="0">
                <a:solidFill>
                  <a:srgbClr val="C00000"/>
                </a:solidFill>
              </a:rPr>
              <a:t>№ 12 </a:t>
            </a:r>
            <a:r>
              <a:rPr lang="ru-RU" sz="1400" b="1" dirty="0">
                <a:solidFill>
                  <a:srgbClr val="C00000"/>
                </a:solidFill>
              </a:rPr>
              <a:t>работает в контакте с психолого-медико-педагогической комиссией:</a:t>
            </a:r>
          </a:p>
          <a:p>
            <a:r>
              <a:rPr lang="ru-RU" sz="1400" b="1" dirty="0">
                <a:solidFill>
                  <a:srgbClr val="4D4D4D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4D4D4D"/>
                </a:solidFill>
              </a:rPr>
              <a:t>- перед поступлением в детский сад </a:t>
            </a:r>
            <a:r>
              <a:rPr lang="ru-RU" sz="1400" b="1" dirty="0" smtClean="0">
                <a:solidFill>
                  <a:srgbClr val="4D4D4D"/>
                </a:solidFill>
              </a:rPr>
              <a:t>из других детских садов, дети </a:t>
            </a:r>
            <a:r>
              <a:rPr lang="ru-RU" sz="1400" b="1" dirty="0">
                <a:solidFill>
                  <a:srgbClr val="4D4D4D"/>
                </a:solidFill>
              </a:rPr>
              <a:t>проходят </a:t>
            </a:r>
            <a:r>
              <a:rPr lang="ru-RU" sz="1400" b="1" dirty="0" smtClean="0">
                <a:solidFill>
                  <a:srgbClr val="4D4D4D"/>
                </a:solidFill>
              </a:rPr>
              <a:t>медицинскую комиссию и получают направление на поступление в наш детский сад.</a:t>
            </a:r>
            <a:endParaRPr lang="ru-RU" sz="1400" b="1" dirty="0">
              <a:solidFill>
                <a:srgbClr val="4D4D4D"/>
              </a:solidFill>
            </a:endParaRPr>
          </a:p>
          <a:p>
            <a:r>
              <a:rPr lang="ru-RU" sz="1400" b="1" dirty="0" smtClean="0">
                <a:solidFill>
                  <a:srgbClr val="4D4D4D"/>
                </a:solidFill>
              </a:rPr>
              <a:t>- на заседании медицинской комиссии уточняется </a:t>
            </a:r>
            <a:r>
              <a:rPr lang="ru-RU" sz="1400" b="1" dirty="0">
                <a:solidFill>
                  <a:srgbClr val="4D4D4D"/>
                </a:solidFill>
              </a:rPr>
              <a:t>диагноз;</a:t>
            </a:r>
          </a:p>
          <a:p>
            <a:r>
              <a:rPr lang="ru-RU" sz="1400" b="1" dirty="0">
                <a:solidFill>
                  <a:srgbClr val="4D4D4D"/>
                </a:solidFill>
              </a:rPr>
              <a:t>- даются рекомендации по лечебному и реабилитационному направлению;</a:t>
            </a:r>
          </a:p>
          <a:p>
            <a:r>
              <a:rPr lang="ru-RU" sz="1400" b="1" dirty="0">
                <a:solidFill>
                  <a:srgbClr val="4D4D4D"/>
                </a:solidFill>
              </a:rPr>
              <a:t>- работа с ПМПК ведется по плану, составленному на год;</a:t>
            </a:r>
          </a:p>
          <a:p>
            <a:r>
              <a:rPr lang="ru-RU" sz="1400" b="1" dirty="0">
                <a:solidFill>
                  <a:srgbClr val="4D4D4D"/>
                </a:solidFill>
              </a:rPr>
              <a:t>- даются рекомендации по дальнейшему пребыванию детей;</a:t>
            </a:r>
          </a:p>
          <a:p>
            <a:endParaRPr lang="ru-RU" sz="11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r="17632"/>
          <a:stretch/>
        </p:blipFill>
        <p:spPr>
          <a:xfrm rot="5400000">
            <a:off x="1006511" y="-328990"/>
            <a:ext cx="4048304" cy="5079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8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9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8025" y="204186"/>
            <a:ext cx="877233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медицинского обслуживания детей</a:t>
            </a:r>
          </a:p>
          <a:p>
            <a:pPr algn="r"/>
            <a:r>
              <a:rPr lang="ru-RU" sz="1400" b="1" dirty="0"/>
              <a:t> 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федеральном уровне действуют следующие нормативные документы, регламентирующие порядок организации и осуществления медицинского обслуживания детей:</a:t>
            </a:r>
          </a:p>
          <a:p>
            <a:pPr lvl="0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30.03.1999 № 52-ФЗ "О санитарно-эпидемиологическом благополучии населения"; </a:t>
            </a:r>
          </a:p>
          <a:p>
            <a:pPr lvl="0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24.07.1998 № 124-ФЗ "Об основных гарантиях прав ребенка в Российской Федерации"; </a:t>
            </a:r>
          </a:p>
          <a:p>
            <a:pPr lvl="0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21.11.2011 N 323-ФЗ(ред. от 25.06.2012)"Об основах охраны здоровья граждан в Российской Федерации"</a:t>
            </a:r>
          </a:p>
          <a:p>
            <a:pPr lvl="0"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РФ от 05.11.2013 N 822н "Об утверждении Порядка оказания медицинской помощи несовершеннолетним, в том числе в период обучения и воспитания в образовательных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организациях«</a:t>
            </a:r>
          </a:p>
          <a:p>
            <a:pPr lvl="0"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оздоровительных технологий в деятельность образовательных учреждений, утвержденная приказом Минздрава России от 04.04.2003 № 139; </a:t>
            </a:r>
          </a:p>
          <a:p>
            <a:pPr lvl="0"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 «Санитарно-эпидемиологические требования к организациям воспитания и обучения, отдыха и оздоровления детей и молодежи"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Министерства здравоохранения Российской Федерации от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августа 2017 г. N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514н «О порядке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профилактических медицинских осмотров несовершеннолетних»</a:t>
            </a:r>
          </a:p>
          <a:p>
            <a:pPr lvl="0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СанПиН 3.3686-21 "Санитарно-эпидемиологические требования по профилактике инфекционных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болезней«</a:t>
            </a:r>
          </a:p>
          <a:p>
            <a:pPr lvl="0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2.3/2.4.3590-20 "Санитарно-эпидемиологические требования к организации общественного питания населения"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22.04.2009 № 03768 "О медицинском обслуживании детей в дошкольных образовательных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учреждениях«.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1" y="204186"/>
            <a:ext cx="2207160" cy="2418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3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4454" y="124287"/>
            <a:ext cx="7217546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выполняемой работы, в том числе в соответствии 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должностной инструкцией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разработан план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оздоровительно–коррекционной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год.</a:t>
            </a:r>
          </a:p>
          <a:p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ведётся систематическая профилактическая и </a:t>
            </a:r>
            <a:r>
              <a:rPr lang="ru-RU" sz="1200" b="1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–просветительная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санитарно-противоэпидемиологическая работа.</a:t>
            </a:r>
          </a:p>
          <a:p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медицинской службы является профилактическая и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социально-реабилитационные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</a:t>
            </a:r>
          </a:p>
          <a:p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участие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совместных с врачом-педиатром осмотрах, скрининг-тестировании  детей, в медико-педагогическом контроле за проведением закаливающих процедур, соответствием нагрузки их возрастным и индивидуальным особенностям, организацией режима дня и питанием, систематически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детей на педикулёз.</a:t>
            </a:r>
          </a:p>
          <a:p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графику  детской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организуются углублённые осмотры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узкими специалистами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 медицинского персонала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входят: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предупреждению заболеваний, сохранению и укреплению здоровья воспитанников;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на утреннем фильтре при приеме детей;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Антропометрия (согласно установленным срокам);</a:t>
            </a:r>
          </a:p>
          <a:p>
            <a:pPr lvl="0"/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процедур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врача: смазывание горла, закапывание в нос, выдача витаминов, проведение общеукрепляющей терапии и т.д.;</a:t>
            </a:r>
          </a:p>
          <a:p>
            <a:pPr lvl="0"/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первой медицинской помощи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 сотрудникам при несчастных случаях и травмах;</a:t>
            </a:r>
          </a:p>
          <a:p>
            <a:pPr lvl="0"/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медикаменты, дезинфекционные средства, медицинские инструменты и аппаратуру, необходимую для проведения оздоровительных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процедур.</a:t>
            </a:r>
            <a:endParaRPr lang="ru-RU" sz="12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ежедневного контроля за:</a:t>
            </a:r>
          </a:p>
          <a:p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 </a:t>
            </a:r>
            <a:r>
              <a:rPr lang="ru-RU" sz="1200" b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гигиенических условий;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санитарного режима в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(правильная организация уборки помещения, мытья посуды, обработка игрушек, маркировка уборочного инвентаря), проветривания;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 и своевременным выполнением режимных моментов;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8" y="204987"/>
            <a:ext cx="4584739" cy="6500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240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82172" y="3651712"/>
            <a:ext cx="700169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антропометрических измерений;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движения детей;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отказа от прививок;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обследования детей на гельминтозы;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профилактических прививок и реакции Манту;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детей, направленных в туберкулезный диспансер;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наблюдения за детьми 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соматических заболеваний;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посещаемости детей;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здоровья сотрудников;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расхода медикаментов и спирта;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приема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бракеража сырой продукции;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бракеража готовой продукции;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медицинских отходов;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калорийности;</a:t>
            </a:r>
          </a:p>
          <a:p>
            <a:pPr algn="r"/>
            <a:r>
              <a:rPr lang="ru-RU" sz="1100" dirty="0" smtClean="0"/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5440" y="-45090"/>
            <a:ext cx="66133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выполнением оздоровительных и закаливающих процедур;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физического 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аблюдением за диспансерной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детей (своевременное обследование и посещение врача - специалиста.);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своевременным прохождением медицинских осмотров сотрудниками;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питанием.</a:t>
            </a:r>
          </a:p>
          <a:p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следующих отчетных медицинских документов и журналов, отвечающих установленным требованиям: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работы на год;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 периодичность медицинских обследований, исследований и профессиональной гигиенической подготовки;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генеральной уборки процедурного кабинета;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аварийных ситуаций;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и контроля работы бактерицидной лампы;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температурного режима холодильного оборудования;</a:t>
            </a:r>
          </a:p>
          <a:p>
            <a:pPr lvl="0"/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осмотров на педикулез;</a:t>
            </a:r>
          </a:p>
          <a:p>
            <a:pPr lvl="0"/>
            <a:r>
              <a:rPr lang="ru-RU" sz="12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1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инфекционных заболеваний;</a:t>
            </a:r>
          </a:p>
          <a:p>
            <a:pPr lvl="0" algn="r"/>
            <a:endParaRPr lang="ru-RU" sz="1200" b="1" dirty="0">
              <a:solidFill>
                <a:srgbClr val="4D4D4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3" y="266402"/>
            <a:ext cx="3883795" cy="2912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25" y="3651712"/>
            <a:ext cx="2519869" cy="2974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5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550" y="67377"/>
            <a:ext cx="11625026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проводится при  наличии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медицинских документов:</a:t>
            </a: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карта ребенка (форма № 026/у-2000).</a:t>
            </a: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профилактических прививок (форма № 063/у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 комиссии по комплектованию д/с № 12 « Солнышко»;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Врачом – педиатром проводится анализ  здоровья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поступивших детей, составление листов здоровья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</a:t>
            </a: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 персонал д/с  проводит подготовку и помощь в проведении профилактических осмотров детей специалистами детской</a:t>
            </a:r>
          </a:p>
          <a:p>
            <a:pPr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поликлиники МЦУБ: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родителей, оформление добровольных согласий на вакцинацию детей, взятие согласий у родителей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законных представителей ребенка) на проведение оздоровительных мероприятий,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-лечения, индивидуальных</a:t>
            </a: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назначений врача.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антропометрии два раза в год;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составление следующих документов: </a:t>
            </a: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работы на год;</a:t>
            </a: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помесячный план работы;</a:t>
            </a: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проведения профилактических прививок;</a:t>
            </a: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отчетной документации установленной формы 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детскую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поликлинику.</a:t>
            </a:r>
          </a:p>
          <a:p>
            <a:pPr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медикаментов для проведения оздоровления и лечения детей 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200" b="1" dirty="0" smtClean="0">
              <a:solidFill>
                <a:srgbClr val="4D4D4D"/>
              </a:solidFill>
            </a:endParaRPr>
          </a:p>
          <a:p>
            <a:pPr algn="r"/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работы за последний год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1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оздоровительная работа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оздоровлению детей в детском саду проводится по принципу индивидуального подхода к 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 уровнем состояния здоровья.  Для более эффективного оздоровления дети разделены по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и возрасту на группы и подгруппы.</a:t>
            </a:r>
          </a:p>
          <a:p>
            <a:pPr lvl="0">
              <a:lnSpc>
                <a:spcPct val="15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группы здоровья определяется нагрузка на физкультурных занятиях 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Продолжением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закаливающих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дня является и гимнастика после сна,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дорожки здоровья. </a:t>
            </a:r>
          </a:p>
          <a:p>
            <a:pPr>
              <a:lnSpc>
                <a:spcPct val="150000"/>
              </a:lnSpc>
            </a:pPr>
            <a:endParaRPr lang="ru-RU" sz="12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94" y="3567044"/>
            <a:ext cx="4046621" cy="3034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5" r="17133" b="37719"/>
          <a:stretch/>
        </p:blipFill>
        <p:spPr>
          <a:xfrm>
            <a:off x="252550" y="299617"/>
            <a:ext cx="2334127" cy="3021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5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0367" y="0"/>
            <a:ext cx="42351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возрастной группы в учреждении разработаны оптимальные двигательный и ортопедический режимы.</a:t>
            </a:r>
          </a:p>
          <a:p>
            <a:pPr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проводятся следующие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мероприятия:</a:t>
            </a:r>
          </a:p>
          <a:p>
            <a:pPr algn="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вспышек ОРЗ,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Кислородотерапия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 раза в год, ароматерапия , витаминотерапия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помещений групп и кабинетов;</a:t>
            </a:r>
          </a:p>
          <a:p>
            <a:pPr lvl="0" algn="r"/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коррегирующие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(профилактика нарушения осанки и плоскостопия) в течение дня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дыхательная, зрительная, пальчиковая гимнастики;</a:t>
            </a: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и приём на воздухе 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период;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сна,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босохождение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дорожке здоровья,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воздушное контрастное закаливание;</a:t>
            </a: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полоскание полости рта после приема пищи, обширное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 в летний период;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водой;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фитотерапия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прием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отваров трав,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самомассажа в повседневной жизни детей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сенсорная комната (сухой бассейн ,пузырьковая колонна, интерактивная песочница).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общее оздоровление , согласно плану на месяц, индивидуальное  лечение по назначениям врача- педиатра, узких специалистов , врача- фтизиатра,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-процедуры.   </a:t>
            </a:r>
          </a:p>
          <a:p>
            <a:pPr lvl="0"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диспансерное наблюдение детей, своевременное направление на консультацию к  специалистам.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6" b="21228"/>
          <a:stretch/>
        </p:blipFill>
        <p:spPr>
          <a:xfrm>
            <a:off x="3776785" y="3621359"/>
            <a:ext cx="3167063" cy="2911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20788" r="17420" b="13406"/>
          <a:stretch/>
        </p:blipFill>
        <p:spPr>
          <a:xfrm>
            <a:off x="102583" y="153652"/>
            <a:ext cx="3674202" cy="2198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" y="3597443"/>
            <a:ext cx="2201669" cy="2935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8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5155" y="304800"/>
            <a:ext cx="9509760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1200" b="1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1575" y="1366786"/>
            <a:ext cx="6705599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</a:t>
            </a: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организация обслуживания вновь поступающих детей 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сад.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в учреждении уделяется приему вновь поступающих детей и </a:t>
            </a:r>
            <a:endParaRPr lang="ru-RU" sz="12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условий, способствующих снижению тяжести адаптационного синдрома. </a:t>
            </a:r>
            <a:endParaRPr lang="ru-RU" sz="12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перед поступлением в детский сад проходят углубленный медицинский осмотр </a:t>
            </a:r>
            <a:endParaRPr lang="ru-RU" sz="12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лабораторное обследование в поликлиниках по месту жительства. На ребенка составляется </a:t>
            </a:r>
            <a:endParaRPr lang="ru-RU" sz="12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подробная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выписка - эпикриз с заключением о состоянии здоровья ребенка; с оценкой </a:t>
            </a:r>
            <a:endParaRPr lang="ru-RU" sz="12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нервно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психического развития, определяется группа здоровья, даются рекомендации по его </a:t>
            </a:r>
            <a:endParaRPr lang="ru-RU" sz="12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дальнейшему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наблюдению.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окончании периода адаптации пишется эпикриз, где оценивается тяжесть течения этого </a:t>
            </a:r>
            <a:endParaRPr lang="ru-RU" sz="12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периода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указывается выполнение проведенных мероприятий по профилактике проявлений </a:t>
            </a: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адаптационного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периода и намечается план дальнейшего ведения и оздоровления ребенка.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в детский сад </a:t>
            </a: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 </a:t>
            </a: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</a:t>
            </a:r>
            <a:r>
              <a:rPr lang="ru-RU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 </a:t>
            </a:r>
            <a:r>
              <a:rPr lang="ru-RU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состояния здоровья, вызванных адаптацией нет</a:t>
            </a:r>
            <a:r>
              <a:rPr lang="ru-RU" sz="1200" b="1" dirty="0">
                <a:solidFill>
                  <a:srgbClr val="4D4D4D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4D4D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20288</TotalTime>
  <Words>1418</Words>
  <Application>Microsoft Office PowerPoint</Application>
  <PresentationFormat>Широкоэкранный</PresentationFormat>
  <Paragraphs>614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Courier New</vt:lpstr>
      <vt:lpstr>Monotype Corsiva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Ступакова Галина Александровна</dc:creator>
  <cp:lastModifiedBy>Битюкова Наргиза Баишовна</cp:lastModifiedBy>
  <cp:revision>110</cp:revision>
  <dcterms:created xsi:type="dcterms:W3CDTF">2015-01-15T23:26:00Z</dcterms:created>
  <dcterms:modified xsi:type="dcterms:W3CDTF">2022-03-18T06:09:43Z</dcterms:modified>
</cp:coreProperties>
</file>